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201" r:id="rId1"/>
  </p:sldMasterIdLst>
  <p:notesMasterIdLst>
    <p:notesMasterId r:id="rId45"/>
  </p:notesMasterIdLst>
  <p:handoutMasterIdLst>
    <p:handoutMasterId r:id="rId46"/>
  </p:handoutMasterIdLst>
  <p:sldIdLst>
    <p:sldId id="364" r:id="rId2"/>
    <p:sldId id="269" r:id="rId3"/>
    <p:sldId id="326" r:id="rId4"/>
    <p:sldId id="327" r:id="rId5"/>
    <p:sldId id="281" r:id="rId6"/>
    <p:sldId id="330" r:id="rId7"/>
    <p:sldId id="267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331" r:id="rId17"/>
    <p:sldId id="283" r:id="rId18"/>
    <p:sldId id="284" r:id="rId19"/>
    <p:sldId id="285" r:id="rId20"/>
    <p:sldId id="286" r:id="rId21"/>
    <p:sldId id="288" r:id="rId22"/>
    <p:sldId id="289" r:id="rId23"/>
    <p:sldId id="290" r:id="rId24"/>
    <p:sldId id="335" r:id="rId25"/>
    <p:sldId id="293" r:id="rId26"/>
    <p:sldId id="294" r:id="rId27"/>
    <p:sldId id="295" r:id="rId28"/>
    <p:sldId id="296" r:id="rId29"/>
    <p:sldId id="297" r:id="rId30"/>
    <p:sldId id="336" r:id="rId31"/>
    <p:sldId id="299" r:id="rId32"/>
    <p:sldId id="301" r:id="rId33"/>
    <p:sldId id="304" r:id="rId34"/>
    <p:sldId id="306" r:id="rId35"/>
    <p:sldId id="361" r:id="rId36"/>
    <p:sldId id="362" r:id="rId37"/>
    <p:sldId id="363" r:id="rId38"/>
    <p:sldId id="365" r:id="rId39"/>
    <p:sldId id="308" r:id="rId40"/>
    <p:sldId id="310" r:id="rId41"/>
    <p:sldId id="313" r:id="rId42"/>
    <p:sldId id="317" r:id="rId43"/>
    <p:sldId id="321" r:id="rId44"/>
  </p:sldIdLst>
  <p:sldSz cx="12192000" cy="6858000"/>
  <p:notesSz cx="6997700" cy="9271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6524855-57F8-DD42-9C25-C8D444FAFEF6}">
          <p14:sldIdLst>
            <p14:sldId id="364"/>
            <p14:sldId id="269"/>
            <p14:sldId id="326"/>
          </p14:sldIdLst>
        </p14:section>
        <p14:section name="Conceitos Básicos" id="{280A8D08-0629-B046-80C0-BF4982EBD582}">
          <p14:sldIdLst>
            <p14:sldId id="327"/>
            <p14:sldId id="281"/>
            <p14:sldId id="330"/>
            <p14:sldId id="267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</p14:sldIdLst>
        </p14:section>
        <p14:section name="Características do Software" id="{E89058FB-643E-6D4B-A82A-ECAEB0BF14AE}">
          <p14:sldIdLst>
            <p14:sldId id="331"/>
            <p14:sldId id="283"/>
            <p14:sldId id="284"/>
            <p14:sldId id="285"/>
            <p14:sldId id="286"/>
          </p14:sldIdLst>
        </p14:section>
        <p14:section name="Evolução do Software" id="{1A3E6096-7733-C94B-977D-7517D1B162D8}">
          <p14:sldIdLst>
            <p14:sldId id="288"/>
            <p14:sldId id="289"/>
            <p14:sldId id="290"/>
          </p14:sldIdLst>
        </p14:section>
        <p14:section name="Crise do Software" id="{B34A0FA1-9C33-304A-9B63-10B0141DF810}">
          <p14:sldIdLst>
            <p14:sldId id="335"/>
            <p14:sldId id="293"/>
            <p14:sldId id="294"/>
            <p14:sldId id="295"/>
            <p14:sldId id="296"/>
            <p14:sldId id="297"/>
            <p14:sldId id="336"/>
            <p14:sldId id="299"/>
            <p14:sldId id="301"/>
            <p14:sldId id="304"/>
            <p14:sldId id="306"/>
          </p14:sldIdLst>
        </p14:section>
        <p14:section name="Falhas Famosas de Softwares" id="{1212E4D9-9D74-E942-8341-B07238F0439E}">
          <p14:sldIdLst>
            <p14:sldId id="361"/>
            <p14:sldId id="362"/>
            <p14:sldId id="363"/>
            <p14:sldId id="365"/>
            <p14:sldId id="308"/>
          </p14:sldIdLst>
        </p14:section>
        <p14:section name="Engenharia de Software" id="{27500FC2-4836-0E4B-99B4-C9A778D4643D}">
          <p14:sldIdLst>
            <p14:sldId id="310"/>
            <p14:sldId id="313"/>
            <p14:sldId id="317"/>
            <p14:sldId id="3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0">
          <p15:clr>
            <a:srgbClr val="A4A3A4"/>
          </p15:clr>
        </p15:guide>
        <p15:guide id="2" pos="22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1E49E6"/>
    <a:srgbClr val="FFC4A7"/>
    <a:srgbClr val="FF9966"/>
    <a:srgbClr val="FF9933"/>
    <a:srgbClr val="FF0000"/>
    <a:srgbClr val="FFFFCC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8162" autoAdjust="0"/>
    <p:restoredTop sz="94371" autoAdjust="0"/>
  </p:normalViewPr>
  <p:slideViewPr>
    <p:cSldViewPr>
      <p:cViewPr varScale="1">
        <p:scale>
          <a:sx n="69" d="100"/>
          <a:sy n="69" d="100"/>
        </p:scale>
        <p:origin x="1272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45" d="100"/>
          <a:sy n="45" d="100"/>
        </p:scale>
        <p:origin x="-1493" y="-77"/>
      </p:cViewPr>
      <p:guideLst>
        <p:guide orient="horz" pos="2920"/>
        <p:guide pos="22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customXml" Target="../customXml/item2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ELO BUSCIOLI TENORIO" userId="2a68b719-233e-46f9-8e9f-6b2a3c380c8f" providerId="ADAL" clId="{5B46E4D2-DED7-4F34-94CC-3D7757A43827}"/>
    <pc:docChg chg="modSld sldOrd">
      <pc:chgData name="MARCELO BUSCIOLI TENORIO" userId="2a68b719-233e-46f9-8e9f-6b2a3c380c8f" providerId="ADAL" clId="{5B46E4D2-DED7-4F34-94CC-3D7757A43827}" dt="2020-08-24T18:42:42.522" v="547" actId="20577"/>
      <pc:docMkLst>
        <pc:docMk/>
      </pc:docMkLst>
      <pc:sldChg chg="modSp">
        <pc:chgData name="MARCELO BUSCIOLI TENORIO" userId="2a68b719-233e-46f9-8e9f-6b2a3c380c8f" providerId="ADAL" clId="{5B46E4D2-DED7-4F34-94CC-3D7757A43827}" dt="2020-08-17T19:11:19.046" v="81" actId="20577"/>
        <pc:sldMkLst>
          <pc:docMk/>
          <pc:sldMk cId="3666425032" sldId="270"/>
        </pc:sldMkLst>
        <pc:spChg chg="mod">
          <ac:chgData name="MARCELO BUSCIOLI TENORIO" userId="2a68b719-233e-46f9-8e9f-6b2a3c380c8f" providerId="ADAL" clId="{5B46E4D2-DED7-4F34-94CC-3D7757A43827}" dt="2020-08-17T19:11:19.046" v="81" actId="20577"/>
          <ac:spMkLst>
            <pc:docMk/>
            <pc:sldMk cId="3666425032" sldId="270"/>
            <ac:spMk id="3" creationId="{00000000-0000-0000-0000-000000000000}"/>
          </ac:spMkLst>
        </pc:spChg>
      </pc:sldChg>
      <pc:sldChg chg="modSp">
        <pc:chgData name="MARCELO BUSCIOLI TENORIO" userId="2a68b719-233e-46f9-8e9f-6b2a3c380c8f" providerId="ADAL" clId="{5B46E4D2-DED7-4F34-94CC-3D7757A43827}" dt="2020-08-17T19:12:26.885" v="132" actId="20577"/>
        <pc:sldMkLst>
          <pc:docMk/>
          <pc:sldMk cId="24658260" sldId="273"/>
        </pc:sldMkLst>
        <pc:spChg chg="mod">
          <ac:chgData name="MARCELO BUSCIOLI TENORIO" userId="2a68b719-233e-46f9-8e9f-6b2a3c380c8f" providerId="ADAL" clId="{5B46E4D2-DED7-4F34-94CC-3D7757A43827}" dt="2020-08-17T19:12:26.885" v="132" actId="20577"/>
          <ac:spMkLst>
            <pc:docMk/>
            <pc:sldMk cId="24658260" sldId="273"/>
            <ac:spMk id="3" creationId="{00000000-0000-0000-0000-000000000000}"/>
          </ac:spMkLst>
        </pc:spChg>
      </pc:sldChg>
      <pc:sldChg chg="modSp">
        <pc:chgData name="MARCELO BUSCIOLI TENORIO" userId="2a68b719-233e-46f9-8e9f-6b2a3c380c8f" providerId="ADAL" clId="{5B46E4D2-DED7-4F34-94CC-3D7757A43827}" dt="2020-08-17T19:13:23.670" v="190" actId="20577"/>
        <pc:sldMkLst>
          <pc:docMk/>
          <pc:sldMk cId="2625535395" sldId="274"/>
        </pc:sldMkLst>
        <pc:spChg chg="mod">
          <ac:chgData name="MARCELO BUSCIOLI TENORIO" userId="2a68b719-233e-46f9-8e9f-6b2a3c380c8f" providerId="ADAL" clId="{5B46E4D2-DED7-4F34-94CC-3D7757A43827}" dt="2020-08-17T19:13:23.670" v="190" actId="20577"/>
          <ac:spMkLst>
            <pc:docMk/>
            <pc:sldMk cId="2625535395" sldId="274"/>
            <ac:spMk id="3" creationId="{00000000-0000-0000-0000-000000000000}"/>
          </ac:spMkLst>
        </pc:spChg>
      </pc:sldChg>
      <pc:sldChg chg="modSp">
        <pc:chgData name="MARCELO BUSCIOLI TENORIO" userId="2a68b719-233e-46f9-8e9f-6b2a3c380c8f" providerId="ADAL" clId="{5B46E4D2-DED7-4F34-94CC-3D7757A43827}" dt="2020-08-17T19:10:36.697" v="63" actId="20577"/>
        <pc:sldMkLst>
          <pc:docMk/>
          <pc:sldMk cId="3783064670" sldId="281"/>
        </pc:sldMkLst>
        <pc:spChg chg="mod">
          <ac:chgData name="MARCELO BUSCIOLI TENORIO" userId="2a68b719-233e-46f9-8e9f-6b2a3c380c8f" providerId="ADAL" clId="{5B46E4D2-DED7-4F34-94CC-3D7757A43827}" dt="2020-08-17T19:10:36.697" v="63" actId="20577"/>
          <ac:spMkLst>
            <pc:docMk/>
            <pc:sldMk cId="3783064670" sldId="281"/>
            <ac:spMk id="3" creationId="{00000000-0000-0000-0000-000000000000}"/>
          </ac:spMkLst>
        </pc:spChg>
      </pc:sldChg>
      <pc:sldChg chg="modSp">
        <pc:chgData name="MARCELO BUSCIOLI TENORIO" userId="2a68b719-233e-46f9-8e9f-6b2a3c380c8f" providerId="ADAL" clId="{5B46E4D2-DED7-4F34-94CC-3D7757A43827}" dt="2020-08-17T19:16:58.833" v="296" actId="6549"/>
        <pc:sldMkLst>
          <pc:docMk/>
          <pc:sldMk cId="4099931598" sldId="290"/>
        </pc:sldMkLst>
        <pc:spChg chg="mod">
          <ac:chgData name="MARCELO BUSCIOLI TENORIO" userId="2a68b719-233e-46f9-8e9f-6b2a3c380c8f" providerId="ADAL" clId="{5B46E4D2-DED7-4F34-94CC-3D7757A43827}" dt="2020-08-17T19:16:58.833" v="296" actId="6549"/>
          <ac:spMkLst>
            <pc:docMk/>
            <pc:sldMk cId="4099931598" sldId="290"/>
            <ac:spMk id="3" creationId="{00000000-0000-0000-0000-000000000000}"/>
          </ac:spMkLst>
        </pc:spChg>
      </pc:sldChg>
      <pc:sldChg chg="ord">
        <pc:chgData name="MARCELO BUSCIOLI TENORIO" userId="2a68b719-233e-46f9-8e9f-6b2a3c380c8f" providerId="ADAL" clId="{5B46E4D2-DED7-4F34-94CC-3D7757A43827}" dt="2020-08-17T19:20:19.588" v="300"/>
        <pc:sldMkLst>
          <pc:docMk/>
          <pc:sldMk cId="488970156" sldId="308"/>
        </pc:sldMkLst>
      </pc:sldChg>
      <pc:sldChg chg="modSp">
        <pc:chgData name="MARCELO BUSCIOLI TENORIO" userId="2a68b719-233e-46f9-8e9f-6b2a3c380c8f" providerId="ADAL" clId="{5B46E4D2-DED7-4F34-94CC-3D7757A43827}" dt="2020-08-24T18:42:42.522" v="547" actId="20577"/>
        <pc:sldMkLst>
          <pc:docMk/>
          <pc:sldMk cId="3878216319" sldId="317"/>
        </pc:sldMkLst>
        <pc:spChg chg="mod">
          <ac:chgData name="MARCELO BUSCIOLI TENORIO" userId="2a68b719-233e-46f9-8e9f-6b2a3c380c8f" providerId="ADAL" clId="{5B46E4D2-DED7-4F34-94CC-3D7757A43827}" dt="2020-08-24T18:42:42.522" v="547" actId="20577"/>
          <ac:spMkLst>
            <pc:docMk/>
            <pc:sldMk cId="3878216319" sldId="317"/>
            <ac:spMk id="2" creationId="{00000000-0000-0000-0000-000000000000}"/>
          </ac:spMkLst>
        </pc:spChg>
        <pc:spChg chg="mod">
          <ac:chgData name="MARCELO BUSCIOLI TENORIO" userId="2a68b719-233e-46f9-8e9f-6b2a3c380c8f" providerId="ADAL" clId="{5B46E4D2-DED7-4F34-94CC-3D7757A43827}" dt="2020-08-24T18:41:12.459" v="536" actId="20577"/>
          <ac:spMkLst>
            <pc:docMk/>
            <pc:sldMk cId="3878216319" sldId="317"/>
            <ac:spMk id="3" creationId="{00000000-0000-0000-0000-000000000000}"/>
          </ac:spMkLst>
        </pc:spChg>
      </pc:sldChg>
      <pc:sldChg chg="modSp">
        <pc:chgData name="MARCELO BUSCIOLI TENORIO" userId="2a68b719-233e-46f9-8e9f-6b2a3c380c8f" providerId="ADAL" clId="{5B46E4D2-DED7-4F34-94CC-3D7757A43827}" dt="2020-08-17T19:03:52.909" v="2" actId="20577"/>
        <pc:sldMkLst>
          <pc:docMk/>
          <pc:sldMk cId="1501165354" sldId="327"/>
        </pc:sldMkLst>
        <pc:spChg chg="mod">
          <ac:chgData name="MARCELO BUSCIOLI TENORIO" userId="2a68b719-233e-46f9-8e9f-6b2a3c380c8f" providerId="ADAL" clId="{5B46E4D2-DED7-4F34-94CC-3D7757A43827}" dt="2020-08-17T19:03:52.909" v="2" actId="20577"/>
          <ac:spMkLst>
            <pc:docMk/>
            <pc:sldMk cId="1501165354" sldId="327"/>
            <ac:spMk id="2" creationId="{00000000-0000-0000-0000-000000000000}"/>
          </ac:spMkLst>
        </pc:spChg>
      </pc:sldChg>
      <pc:sldChg chg="modSp">
        <pc:chgData name="MARCELO BUSCIOLI TENORIO" userId="2a68b719-233e-46f9-8e9f-6b2a3c380c8f" providerId="ADAL" clId="{5B46E4D2-DED7-4F34-94CC-3D7757A43827}" dt="2020-08-17T19:15:00.447" v="239" actId="20577"/>
        <pc:sldMkLst>
          <pc:docMk/>
          <pc:sldMk cId="3572134142" sldId="331"/>
        </pc:sldMkLst>
        <pc:spChg chg="mod">
          <ac:chgData name="MARCELO BUSCIOLI TENORIO" userId="2a68b719-233e-46f9-8e9f-6b2a3c380c8f" providerId="ADAL" clId="{5B46E4D2-DED7-4F34-94CC-3D7757A43827}" dt="2020-08-17T19:15:00.447" v="239" actId="20577"/>
          <ac:spMkLst>
            <pc:docMk/>
            <pc:sldMk cId="3572134142" sldId="331"/>
            <ac:spMk id="2" creationId="{00000000-0000-0000-0000-000000000000}"/>
          </ac:spMkLst>
        </pc:spChg>
      </pc:sldChg>
      <pc:sldChg chg="modSp">
        <pc:chgData name="MARCELO BUSCIOLI TENORIO" userId="2a68b719-233e-46f9-8e9f-6b2a3c380c8f" providerId="ADAL" clId="{5B46E4D2-DED7-4F34-94CC-3D7757A43827}" dt="2020-08-17T19:17:13.367" v="298" actId="20577"/>
        <pc:sldMkLst>
          <pc:docMk/>
          <pc:sldMk cId="1249153622" sldId="335"/>
        </pc:sldMkLst>
        <pc:spChg chg="mod">
          <ac:chgData name="MARCELO BUSCIOLI TENORIO" userId="2a68b719-233e-46f9-8e9f-6b2a3c380c8f" providerId="ADAL" clId="{5B46E4D2-DED7-4F34-94CC-3D7757A43827}" dt="2020-08-17T19:17:13.367" v="298" actId="20577"/>
          <ac:spMkLst>
            <pc:docMk/>
            <pc:sldMk cId="1249153622" sldId="335"/>
            <ac:spMk id="2" creationId="{00000000-0000-0000-0000-000000000000}"/>
          </ac:spMkLst>
        </pc:spChg>
      </pc:sldChg>
      <pc:sldChg chg="modSp">
        <pc:chgData name="MARCELO BUSCIOLI TENORIO" userId="2a68b719-233e-46f9-8e9f-6b2a3c380c8f" providerId="ADAL" clId="{5B46E4D2-DED7-4F34-94CC-3D7757A43827}" dt="2020-08-17T19:20:41.941" v="301" actId="20577"/>
        <pc:sldMkLst>
          <pc:docMk/>
          <pc:sldMk cId="2209054561" sldId="361"/>
        </pc:sldMkLst>
        <pc:spChg chg="mod">
          <ac:chgData name="MARCELO BUSCIOLI TENORIO" userId="2a68b719-233e-46f9-8e9f-6b2a3c380c8f" providerId="ADAL" clId="{5B46E4D2-DED7-4F34-94CC-3D7757A43827}" dt="2020-08-17T19:20:41.941" v="301" actId="20577"/>
          <ac:spMkLst>
            <pc:docMk/>
            <pc:sldMk cId="2209054561" sldId="361"/>
            <ac:spMk id="5" creationId="{00000000-0000-0000-0000-000000000000}"/>
          </ac:spMkLst>
        </pc:spChg>
      </pc:sldChg>
      <pc:sldChg chg="modSp">
        <pc:chgData name="MARCELO BUSCIOLI TENORIO" userId="2a68b719-233e-46f9-8e9f-6b2a3c380c8f" providerId="ADAL" clId="{5B46E4D2-DED7-4F34-94CC-3D7757A43827}" dt="2020-08-17T19:27:16.342" v="348" actId="20577"/>
        <pc:sldMkLst>
          <pc:docMk/>
          <pc:sldMk cId="4069941338" sldId="362"/>
        </pc:sldMkLst>
        <pc:spChg chg="mod">
          <ac:chgData name="MARCELO BUSCIOLI TENORIO" userId="2a68b719-233e-46f9-8e9f-6b2a3c380c8f" providerId="ADAL" clId="{5B46E4D2-DED7-4F34-94CC-3D7757A43827}" dt="2020-08-17T19:27:16.342" v="348" actId="20577"/>
          <ac:spMkLst>
            <pc:docMk/>
            <pc:sldMk cId="4069941338" sldId="362"/>
            <ac:spMk id="5" creationId="{00000000-0000-0000-0000-000000000000}"/>
          </ac:spMkLst>
        </pc:spChg>
      </pc:sldChg>
      <pc:sldChg chg="modSp">
        <pc:chgData name="MARCELO BUSCIOLI TENORIO" userId="2a68b719-233e-46f9-8e9f-6b2a3c380c8f" providerId="ADAL" clId="{5B46E4D2-DED7-4F34-94CC-3D7757A43827}" dt="2020-08-17T19:30:42.810" v="448" actId="20577"/>
        <pc:sldMkLst>
          <pc:docMk/>
          <pc:sldMk cId="1058752135" sldId="365"/>
        </pc:sldMkLst>
        <pc:spChg chg="mod">
          <ac:chgData name="MARCELO BUSCIOLI TENORIO" userId="2a68b719-233e-46f9-8e9f-6b2a3c380c8f" providerId="ADAL" clId="{5B46E4D2-DED7-4F34-94CC-3D7757A43827}" dt="2020-08-17T19:28:01.979" v="370" actId="20577"/>
          <ac:spMkLst>
            <pc:docMk/>
            <pc:sldMk cId="1058752135" sldId="365"/>
            <ac:spMk id="2" creationId="{00000000-0000-0000-0000-000000000000}"/>
          </ac:spMkLst>
        </pc:spChg>
        <pc:spChg chg="mod">
          <ac:chgData name="MARCELO BUSCIOLI TENORIO" userId="2a68b719-233e-46f9-8e9f-6b2a3c380c8f" providerId="ADAL" clId="{5B46E4D2-DED7-4F34-94CC-3D7757A43827}" dt="2020-08-17T19:30:42.810" v="448" actId="20577"/>
          <ac:spMkLst>
            <pc:docMk/>
            <pc:sldMk cId="1058752135" sldId="365"/>
            <ac:spMk id="5" creationId="{00000000-0000-0000-0000-000000000000}"/>
          </ac:spMkLst>
        </pc:spChg>
      </pc:sldChg>
    </pc:docChg>
  </pc:docChgLst>
  <pc:docChgLst>
    <pc:chgData name="Marcelo B. Tenorio - Fatec" userId="2a68b719-233e-46f9-8e9f-6b2a3c380c8f" providerId="ADAL" clId="{C9D73050-6E4F-47F1-9189-2237FBA18878}"/>
    <pc:docChg chg="modSld modMainMaster">
      <pc:chgData name="Marcelo B. Tenorio - Fatec" userId="2a68b719-233e-46f9-8e9f-6b2a3c380c8f" providerId="ADAL" clId="{C9D73050-6E4F-47F1-9189-2237FBA18878}" dt="2019-05-21T18:33:04.128" v="36"/>
      <pc:docMkLst>
        <pc:docMk/>
      </pc:docMkLst>
      <pc:sldChg chg="addSp">
        <pc:chgData name="Marcelo B. Tenorio - Fatec" userId="2a68b719-233e-46f9-8e9f-6b2a3c380c8f" providerId="ADAL" clId="{C9D73050-6E4F-47F1-9189-2237FBA18878}" dt="2019-05-21T18:33:04.128" v="36"/>
        <pc:sldMkLst>
          <pc:docMk/>
          <pc:sldMk cId="872540872" sldId="364"/>
        </pc:sldMkLst>
        <pc:spChg chg="add">
          <ac:chgData name="Marcelo B. Tenorio - Fatec" userId="2a68b719-233e-46f9-8e9f-6b2a3c380c8f" providerId="ADAL" clId="{C9D73050-6E4F-47F1-9189-2237FBA18878}" dt="2019-05-21T18:33:04.128" v="36"/>
          <ac:spMkLst>
            <pc:docMk/>
            <pc:sldMk cId="872540872" sldId="364"/>
            <ac:spMk id="3" creationId="{061098E3-1AFE-4764-94A0-D24A45EB7D7A}"/>
          </ac:spMkLst>
        </pc:spChg>
      </pc:sldChg>
      <pc:sldMasterChg chg="modSldLayout">
        <pc:chgData name="Marcelo B. Tenorio - Fatec" userId="2a68b719-233e-46f9-8e9f-6b2a3c380c8f" providerId="ADAL" clId="{C9D73050-6E4F-47F1-9189-2237FBA18878}" dt="2019-05-21T18:32:59.957" v="35" actId="6549"/>
        <pc:sldMasterMkLst>
          <pc:docMk/>
          <pc:sldMasterMk cId="733622837" sldId="2147484201"/>
        </pc:sldMasterMkLst>
        <pc:sldLayoutChg chg="modSp">
          <pc:chgData name="Marcelo B. Tenorio - Fatec" userId="2a68b719-233e-46f9-8e9f-6b2a3c380c8f" providerId="ADAL" clId="{C9D73050-6E4F-47F1-9189-2237FBA18878}" dt="2019-05-21T18:32:59.957" v="35" actId="6549"/>
          <pc:sldLayoutMkLst>
            <pc:docMk/>
            <pc:sldMasterMk cId="733622837" sldId="2147484201"/>
            <pc:sldLayoutMk cId="0" sldId="2147484202"/>
          </pc:sldLayoutMkLst>
          <pc:spChg chg="mod">
            <ac:chgData name="Marcelo B. Tenorio - Fatec" userId="2a68b719-233e-46f9-8e9f-6b2a3c380c8f" providerId="ADAL" clId="{C9D73050-6E4F-47F1-9189-2237FBA18878}" dt="2019-05-21T18:32:59.957" v="35" actId="6549"/>
            <ac:spMkLst>
              <pc:docMk/>
              <pc:sldMasterMk cId="733622837" sldId="2147484201"/>
              <pc:sldLayoutMk cId="0" sldId="2147484202"/>
              <ac:spMk id="3" creationId="{00000000-0000-0000-0000-000000000000}"/>
            </ac:spMkLst>
          </pc:spChg>
        </pc:sldLayoutChg>
      </pc:sldMasterChg>
    </pc:docChg>
  </pc:docChgLst>
  <pc:docChgLst>
    <pc:chgData name="MARCELO BUSCIOLI TENORIO" userId="2a68b719-233e-46f9-8e9f-6b2a3c380c8f" providerId="ADAL" clId="{A5E7132B-A625-40B8-A71B-F6BA66261BE7}"/>
    <pc:docChg chg="custSel modSld">
      <pc:chgData name="MARCELO BUSCIOLI TENORIO" userId="2a68b719-233e-46f9-8e9f-6b2a3c380c8f" providerId="ADAL" clId="{A5E7132B-A625-40B8-A71B-F6BA66261BE7}" dt="2022-07-04T22:32:36.530" v="7" actId="27636"/>
      <pc:docMkLst>
        <pc:docMk/>
      </pc:docMkLst>
      <pc:sldChg chg="modSp mod">
        <pc:chgData name="MARCELO BUSCIOLI TENORIO" userId="2a68b719-233e-46f9-8e9f-6b2a3c380c8f" providerId="ADAL" clId="{A5E7132B-A625-40B8-A71B-F6BA66261BE7}" dt="2022-07-04T22:32:36.530" v="7" actId="27636"/>
        <pc:sldMkLst>
          <pc:docMk/>
          <pc:sldMk cId="0" sldId="269"/>
        </pc:sldMkLst>
        <pc:spChg chg="mod">
          <ac:chgData name="MARCELO BUSCIOLI TENORIO" userId="2a68b719-233e-46f9-8e9f-6b2a3c380c8f" providerId="ADAL" clId="{A5E7132B-A625-40B8-A71B-F6BA66261BE7}" dt="2022-07-04T22:32:36.530" v="7" actId="27636"/>
          <ac:spMkLst>
            <pc:docMk/>
            <pc:sldMk cId="0" sldId="269"/>
            <ac:spMk id="2" creationId="{00000000-0000-0000-0000-000000000000}"/>
          </ac:spMkLst>
        </pc:spChg>
      </pc:sldChg>
    </pc:docChg>
  </pc:docChgLst>
  <pc:docChgLst>
    <pc:chgData name="MARCELO BUSCIOLI TENORIO" userId="2a68b719-233e-46f9-8e9f-6b2a3c380c8f" providerId="ADAL" clId="{A0599E31-59EA-4AAA-96EC-3DA42C975B38}"/>
    <pc:docChg chg="addSld modSld">
      <pc:chgData name="MARCELO BUSCIOLI TENORIO" userId="2a68b719-233e-46f9-8e9f-6b2a3c380c8f" providerId="ADAL" clId="{A0599E31-59EA-4AAA-96EC-3DA42C975B38}" dt="2019-08-21T18:15:30.104" v="119" actId="20577"/>
      <pc:docMkLst>
        <pc:docMk/>
      </pc:docMkLst>
      <pc:sldChg chg="modSp">
        <pc:chgData name="MARCELO BUSCIOLI TENORIO" userId="2a68b719-233e-46f9-8e9f-6b2a3c380c8f" providerId="ADAL" clId="{A0599E31-59EA-4AAA-96EC-3DA42C975B38}" dt="2019-08-21T18:15:30.104" v="119" actId="20577"/>
        <pc:sldMkLst>
          <pc:docMk/>
          <pc:sldMk cId="2953630281" sldId="321"/>
        </pc:sldMkLst>
        <pc:spChg chg="mod">
          <ac:chgData name="MARCELO BUSCIOLI TENORIO" userId="2a68b719-233e-46f9-8e9f-6b2a3c380c8f" providerId="ADAL" clId="{A0599E31-59EA-4AAA-96EC-3DA42C975B38}" dt="2019-08-21T18:15:30.104" v="119" actId="20577"/>
          <ac:spMkLst>
            <pc:docMk/>
            <pc:sldMk cId="2953630281" sldId="321"/>
            <ac:spMk id="23" creationId="{00000000-0000-0000-0000-000000000000}"/>
          </ac:spMkLst>
        </pc:spChg>
        <pc:spChg chg="mod">
          <ac:chgData name="MARCELO BUSCIOLI TENORIO" userId="2a68b719-233e-46f9-8e9f-6b2a3c380c8f" providerId="ADAL" clId="{A0599E31-59EA-4AAA-96EC-3DA42C975B38}" dt="2019-08-07T19:24:08.796" v="118" actId="6549"/>
          <ac:spMkLst>
            <pc:docMk/>
            <pc:sldMk cId="2953630281" sldId="321"/>
            <ac:spMk id="24" creationId="{00000000-0000-0000-0000-000000000000}"/>
          </ac:spMkLst>
        </pc:spChg>
      </pc:sldChg>
      <pc:sldChg chg="modSp">
        <pc:chgData name="MARCELO BUSCIOLI TENORIO" userId="2a68b719-233e-46f9-8e9f-6b2a3c380c8f" providerId="ADAL" clId="{A0599E31-59EA-4AAA-96EC-3DA42C975B38}" dt="2019-08-07T19:21:39.393" v="103" actId="20577"/>
        <pc:sldMkLst>
          <pc:docMk/>
          <pc:sldMk cId="2209054561" sldId="361"/>
        </pc:sldMkLst>
        <pc:spChg chg="mod">
          <ac:chgData name="MARCELO BUSCIOLI TENORIO" userId="2a68b719-233e-46f9-8e9f-6b2a3c380c8f" providerId="ADAL" clId="{A0599E31-59EA-4AAA-96EC-3DA42C975B38}" dt="2019-08-07T19:21:39.393" v="103" actId="20577"/>
          <ac:spMkLst>
            <pc:docMk/>
            <pc:sldMk cId="2209054561" sldId="361"/>
            <ac:spMk id="2" creationId="{00000000-0000-0000-0000-000000000000}"/>
          </ac:spMkLst>
        </pc:spChg>
      </pc:sldChg>
      <pc:sldChg chg="modSp">
        <pc:chgData name="MARCELO BUSCIOLI TENORIO" userId="2a68b719-233e-46f9-8e9f-6b2a3c380c8f" providerId="ADAL" clId="{A0599E31-59EA-4AAA-96EC-3DA42C975B38}" dt="2019-08-07T19:21:42.032" v="105" actId="20577"/>
        <pc:sldMkLst>
          <pc:docMk/>
          <pc:sldMk cId="4069941338" sldId="362"/>
        </pc:sldMkLst>
        <pc:spChg chg="mod">
          <ac:chgData name="MARCELO BUSCIOLI TENORIO" userId="2a68b719-233e-46f9-8e9f-6b2a3c380c8f" providerId="ADAL" clId="{A0599E31-59EA-4AAA-96EC-3DA42C975B38}" dt="2019-08-07T19:21:42.032" v="105" actId="20577"/>
          <ac:spMkLst>
            <pc:docMk/>
            <pc:sldMk cId="4069941338" sldId="362"/>
            <ac:spMk id="2" creationId="{00000000-0000-0000-0000-000000000000}"/>
          </ac:spMkLst>
        </pc:spChg>
        <pc:spChg chg="mod">
          <ac:chgData name="MARCELO BUSCIOLI TENORIO" userId="2a68b719-233e-46f9-8e9f-6b2a3c380c8f" providerId="ADAL" clId="{A0599E31-59EA-4AAA-96EC-3DA42C975B38}" dt="2019-08-07T19:16:55.052" v="1" actId="20577"/>
          <ac:spMkLst>
            <pc:docMk/>
            <pc:sldMk cId="4069941338" sldId="362"/>
            <ac:spMk id="5" creationId="{00000000-0000-0000-0000-000000000000}"/>
          </ac:spMkLst>
        </pc:spChg>
      </pc:sldChg>
      <pc:sldChg chg="modSp">
        <pc:chgData name="MARCELO BUSCIOLI TENORIO" userId="2a68b719-233e-46f9-8e9f-6b2a3c380c8f" providerId="ADAL" clId="{A0599E31-59EA-4AAA-96EC-3DA42C975B38}" dt="2019-08-07T19:21:44.211" v="107" actId="20577"/>
        <pc:sldMkLst>
          <pc:docMk/>
          <pc:sldMk cId="2040064657" sldId="363"/>
        </pc:sldMkLst>
        <pc:spChg chg="mod">
          <ac:chgData name="MARCELO BUSCIOLI TENORIO" userId="2a68b719-233e-46f9-8e9f-6b2a3c380c8f" providerId="ADAL" clId="{A0599E31-59EA-4AAA-96EC-3DA42C975B38}" dt="2019-08-07T19:21:44.211" v="107" actId="20577"/>
          <ac:spMkLst>
            <pc:docMk/>
            <pc:sldMk cId="2040064657" sldId="363"/>
            <ac:spMk id="2" creationId="{00000000-0000-0000-0000-000000000000}"/>
          </ac:spMkLst>
        </pc:spChg>
      </pc:sldChg>
      <pc:sldChg chg="modSp add">
        <pc:chgData name="MARCELO BUSCIOLI TENORIO" userId="2a68b719-233e-46f9-8e9f-6b2a3c380c8f" providerId="ADAL" clId="{A0599E31-59EA-4AAA-96EC-3DA42C975B38}" dt="2019-08-07T19:21:49.803" v="110" actId="20577"/>
        <pc:sldMkLst>
          <pc:docMk/>
          <pc:sldMk cId="1058752135" sldId="365"/>
        </pc:sldMkLst>
        <pc:spChg chg="mod">
          <ac:chgData name="MARCELO BUSCIOLI TENORIO" userId="2a68b719-233e-46f9-8e9f-6b2a3c380c8f" providerId="ADAL" clId="{A0599E31-59EA-4AAA-96EC-3DA42C975B38}" dt="2019-08-07T19:21:47.871" v="109" actId="20577"/>
          <ac:spMkLst>
            <pc:docMk/>
            <pc:sldMk cId="1058752135" sldId="365"/>
            <ac:spMk id="2" creationId="{00000000-0000-0000-0000-000000000000}"/>
          </ac:spMkLst>
        </pc:spChg>
        <pc:spChg chg="mod">
          <ac:chgData name="MARCELO BUSCIOLI TENORIO" userId="2a68b719-233e-46f9-8e9f-6b2a3c380c8f" providerId="ADAL" clId="{A0599E31-59EA-4AAA-96EC-3DA42C975B38}" dt="2019-08-07T19:21:49.803" v="110" actId="20577"/>
          <ac:spMkLst>
            <pc:docMk/>
            <pc:sldMk cId="1058752135" sldId="365"/>
            <ac:spMk id="5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371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0402" tIns="45201" rIns="90402" bIns="45201" numCol="1" anchor="t" anchorCtr="0" compatLnSpc="1">
            <a:prstTxWarp prst="textNoShape">
              <a:avLst/>
            </a:prstTxWarp>
          </a:bodyPr>
          <a:lstStyle>
            <a:lvl1pPr defTabSz="896938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kumimoji="1"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3988" y="0"/>
            <a:ext cx="3033712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0402" tIns="45201" rIns="90402" bIns="45201" numCol="1" anchor="t" anchorCtr="0" compatLnSpc="1">
            <a:prstTxWarp prst="textNoShape">
              <a:avLst/>
            </a:prstTxWarp>
          </a:bodyPr>
          <a:lstStyle>
            <a:lvl1pPr algn="r" defTabSz="896938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kumimoji="1"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7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43963"/>
            <a:ext cx="3033713" cy="38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0402" tIns="45201" rIns="90402" bIns="45201" numCol="1" anchor="b" anchorCtr="0" compatLnSpc="1">
            <a:prstTxWarp prst="textNoShape">
              <a:avLst/>
            </a:prstTxWarp>
          </a:bodyPr>
          <a:lstStyle>
            <a:lvl1pPr defTabSz="896938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kumimoji="1"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7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3988" y="8843963"/>
            <a:ext cx="3033712" cy="38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0402" tIns="45201" rIns="90402" bIns="45201" numCol="1" anchor="b" anchorCtr="0" compatLnSpc="1">
            <a:prstTxWarp prst="textNoShape">
              <a:avLst/>
            </a:prstTxWarp>
          </a:bodyPr>
          <a:lstStyle>
            <a:lvl1pPr algn="r" defTabSz="896938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kumimoji="1" sz="1200"/>
            </a:lvl1pPr>
          </a:lstStyle>
          <a:p>
            <a:pPr>
              <a:defRPr/>
            </a:pPr>
            <a:fld id="{158A5CAA-2226-474B-9ED6-260077D6756F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4444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560" tIns="44280" rIns="88560" bIns="44280" numCol="1" anchor="t" anchorCtr="0" compatLnSpc="1">
            <a:prstTxWarp prst="textNoShape">
              <a:avLst/>
            </a:prstTxWarp>
          </a:bodyPr>
          <a:lstStyle>
            <a:lvl1pPr defTabSz="879475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kumimoji="1"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00500" y="0"/>
            <a:ext cx="299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560" tIns="44280" rIns="88560" bIns="44280" numCol="1" anchor="t" anchorCtr="0" compatLnSpc="1">
            <a:prstTxWarp prst="textNoShape">
              <a:avLst/>
            </a:prstTxWarp>
          </a:bodyPr>
          <a:lstStyle>
            <a:lvl1pPr algn="r" defTabSz="879475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kumimoji="1"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86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8938" y="685800"/>
            <a:ext cx="6219825" cy="34988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1873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2338" y="4413250"/>
            <a:ext cx="5153025" cy="418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560" tIns="44280" rIns="88560" bIns="442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1873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6500"/>
            <a:ext cx="2997200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560" tIns="44280" rIns="88560" bIns="44280" numCol="1" anchor="b" anchorCtr="0" compatLnSpc="1">
            <a:prstTxWarp prst="textNoShape">
              <a:avLst/>
            </a:prstTxWarp>
          </a:bodyPr>
          <a:lstStyle>
            <a:lvl1pPr defTabSz="879475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kumimoji="1"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873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00500" y="8826500"/>
            <a:ext cx="2997200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560" tIns="44280" rIns="88560" bIns="44280" numCol="1" anchor="b" anchorCtr="0" compatLnSpc="1">
            <a:prstTxWarp prst="textNoShape">
              <a:avLst/>
            </a:prstTxWarp>
          </a:bodyPr>
          <a:lstStyle>
            <a:lvl1pPr algn="r" defTabSz="879475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kumimoji="1" sz="1200"/>
            </a:lvl1pPr>
          </a:lstStyle>
          <a:p>
            <a:pPr>
              <a:defRPr/>
            </a:pPr>
            <a:fld id="{488815E8-2F72-4571-9996-CC7E46081C1A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111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8938" y="685800"/>
            <a:ext cx="6219825" cy="3498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IES-100 M </a:t>
            </a:r>
            <a:r>
              <a:rPr lang="pt-BR"/>
              <a:t>parou</a:t>
            </a:r>
            <a:r>
              <a:rPr lang="pt-BR" baseline="0"/>
              <a:t> aqui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88815E8-2F72-4571-9996-CC7E46081C1A}" type="slidenum">
              <a:rPr lang="pt-BR" smtClean="0"/>
              <a:pPr>
                <a:defRPr/>
              </a:pPr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9464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blipFill dpi="0" rotWithShape="1">
          <a:blip r:embed="rId2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p-software-engineering-img.png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48"/>
            <a:ext cx="12192000" cy="241554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20000"/>
              </a:srgb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3785488" y="5486400"/>
            <a:ext cx="6764311" cy="1231200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  <a:reflection stA="50000" endPos="30000" dist="12700" dir="5400000" sy="-100000" algn="bl" rotWithShape="0"/>
          </a:effectLst>
          <a:scene3d>
            <a:camera prst="orthographicFront"/>
            <a:lightRig rig="threePt" dir="t"/>
          </a:scene3d>
          <a:sp3d>
            <a:bevelT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anchor="ctr"/>
          <a:lstStyle/>
          <a:p>
            <a:pPr algn="l">
              <a:spcAft>
                <a:spcPts val="700"/>
              </a:spcAft>
              <a:defRPr/>
            </a:pPr>
            <a:r>
              <a:rPr lang="en-US" sz="2800" b="1" dirty="0">
                <a:solidFill>
                  <a:schemeClr val="accent4"/>
                </a:solidFill>
                <a:effectLst/>
              </a:rPr>
              <a:t>Marcelo </a:t>
            </a:r>
            <a:r>
              <a:rPr lang="en-US" sz="2800" b="1" dirty="0" err="1">
                <a:solidFill>
                  <a:schemeClr val="accent4"/>
                </a:solidFill>
                <a:effectLst/>
              </a:rPr>
              <a:t>Buscioli</a:t>
            </a:r>
            <a:r>
              <a:rPr lang="en-US" sz="2800" b="1" dirty="0">
                <a:solidFill>
                  <a:schemeClr val="accent4"/>
                </a:solidFill>
                <a:effectLst/>
              </a:rPr>
              <a:t> Tenorio</a:t>
            </a:r>
            <a:endParaRPr lang="en-US" sz="2800" dirty="0">
              <a:solidFill>
                <a:schemeClr val="accent4"/>
              </a:solidFill>
              <a:effectLst/>
            </a:endParaRPr>
          </a:p>
        </p:txBody>
      </p:sp>
      <p:cxnSp>
        <p:nvCxnSpPr>
          <p:cNvPr id="4" name="Straight Connector 7"/>
          <p:cNvCxnSpPr/>
          <p:nvPr/>
        </p:nvCxnSpPr>
        <p:spPr>
          <a:xfrm flipV="1">
            <a:off x="1812199" y="4191001"/>
            <a:ext cx="8737600" cy="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Engenharia de Software I</a:t>
            </a:r>
            <a:endParaRPr lang="pt-BR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94A103-231C-496C-8B8E-0F7EAB49C2FF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2199" y="4343400"/>
            <a:ext cx="8737600" cy="1143000"/>
          </a:xfrm>
        </p:spPr>
        <p:txBody>
          <a:bodyPr anchor="t"/>
          <a:lstStyle>
            <a:lvl1pPr marL="0" indent="0" algn="r">
              <a:buNone/>
              <a:defRPr sz="3200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12199" y="2133601"/>
            <a:ext cx="8737600" cy="1927225"/>
          </a:xfrm>
        </p:spPr>
        <p:txBody>
          <a:bodyPr anchor="b">
            <a:noAutofit/>
          </a:bodyPr>
          <a:lstStyle>
            <a:lvl1pPr>
              <a:defRPr sz="4800" b="0" cap="none" baseline="0">
                <a:solidFill>
                  <a:srgbClr val="800000"/>
                </a:solidFill>
              </a:defRPr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656" y="332656"/>
            <a:ext cx="2286000" cy="228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bg>
      <p:bgPr>
        <a:blipFill dpi="0" rotWithShape="1">
          <a:blip r:embed="rId2">
            <a:lum/>
          </a:blip>
          <a:srcRect/>
          <a:stretch>
            <a:fillRect t="-36000" b="-3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Engenharia de Software I</a:t>
            </a:r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7" name="TextBox 6"/>
          <p:cNvSpPr txBox="1"/>
          <p:nvPr/>
        </p:nvSpPr>
        <p:spPr>
          <a:xfrm>
            <a:off x="-1676400" y="104140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03200" y="1524000"/>
            <a:ext cx="11785600" cy="5181600"/>
          </a:xfrm>
        </p:spPr>
        <p:txBody>
          <a:bodyPr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912" y="332657"/>
            <a:ext cx="1954800" cy="11361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bg>
      <p:bgPr>
        <a:blipFill dpi="0" rotWithShape="1">
          <a:blip r:embed="rId2">
            <a:grayscl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 descr="Chã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325"/>
            <a:ext cx="12192000" cy="215798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Engenharia de Software I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03200" y="1524000"/>
            <a:ext cx="11785600" cy="51816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 descr="Chã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325"/>
            <a:ext cx="12192000" cy="215798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pic>
        <p:nvPicPr>
          <p:cNvPr id="15" name="Picture 14" descr="Livros.png"/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2" y="4998764"/>
            <a:ext cx="1969200" cy="188662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Straight Connector 8"/>
          <p:cNvCxnSpPr/>
          <p:nvPr/>
        </p:nvCxnSpPr>
        <p:spPr>
          <a:xfrm>
            <a:off x="3699933" y="533400"/>
            <a:ext cx="0" cy="6019800"/>
          </a:xfrm>
          <a:prstGeom prst="line">
            <a:avLst/>
          </a:prstGeom>
          <a:ln w="19050">
            <a:solidFill>
              <a:schemeClr val="tx2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533400"/>
            <a:ext cx="3259328" cy="1261872"/>
          </a:xfrm>
        </p:spPr>
        <p:txBody>
          <a:bodyPr anchor="t">
            <a:noAutofit/>
          </a:bodyPr>
          <a:lstStyle>
            <a:lvl1pPr algn="l">
              <a:defRPr sz="2800" b="0">
                <a:solidFill>
                  <a:srgbClr val="800000"/>
                </a:solidFill>
              </a:defRPr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533400"/>
            <a:ext cx="8026400" cy="6019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3201" y="1905000"/>
            <a:ext cx="3259329" cy="4648200"/>
          </a:xfrm>
        </p:spPr>
        <p:txBody>
          <a:bodyPr anchor="t"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Engenharia de Software I</a:t>
            </a:r>
            <a:endParaRPr lang="pt-BR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D734B-1322-4C51-8706-5BBD606C06B2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  <p:pic>
        <p:nvPicPr>
          <p:cNvPr id="6" name="Imagem 5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3081575"/>
            <a:ext cx="3808800" cy="3808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conteúdo">
    <p:bg>
      <p:bgPr>
        <a:blipFill dpi="0" rotWithShape="1">
          <a:blip r:embed="rId2">
            <a:grayscl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1" descr="Chã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325"/>
            <a:ext cx="12192000" cy="21579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Engenharia de Software I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7" name="Cloud Callout 6"/>
          <p:cNvSpPr/>
          <p:nvPr/>
        </p:nvSpPr>
        <p:spPr>
          <a:xfrm>
            <a:off x="203200" y="1524000"/>
            <a:ext cx="11785600" cy="3733800"/>
          </a:xfrm>
          <a:prstGeom prst="cloudCallout">
            <a:avLst>
              <a:gd name="adj1" fmla="val 35773"/>
              <a:gd name="adj2" fmla="val 58170"/>
            </a:avLst>
          </a:prstGeom>
          <a:gradFill>
            <a:gsLst>
              <a:gs pos="0">
                <a:schemeClr val="accent6">
                  <a:tint val="50000"/>
                  <a:shade val="86000"/>
                  <a:satMod val="140000"/>
                  <a:alpha val="50000"/>
                </a:schemeClr>
              </a:gs>
              <a:gs pos="45000">
                <a:schemeClr val="accent6">
                  <a:tint val="48000"/>
                  <a:satMod val="150000"/>
                  <a:alpha val="50000"/>
                </a:schemeClr>
              </a:gs>
              <a:gs pos="100000">
                <a:schemeClr val="accent6">
                  <a:tint val="28000"/>
                  <a:satMod val="160000"/>
                  <a:alpha val="5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914400" y="1905000"/>
            <a:ext cx="10363200" cy="2971800"/>
          </a:xfrm>
        </p:spPr>
        <p:txBody>
          <a:bodyPr/>
          <a:lstStyle>
            <a:lvl1pPr marL="0" indent="0" algn="ctr">
              <a:buNone/>
              <a:defRPr/>
            </a:lvl1pPr>
            <a:lvl2pPr marL="274637" indent="0" algn="ctr">
              <a:buNone/>
              <a:defRPr/>
            </a:lvl2pPr>
            <a:lvl3pPr marL="547687" indent="0" algn="ctr">
              <a:buNone/>
              <a:defRPr/>
            </a:lvl3pPr>
            <a:lvl4pPr marL="822325" indent="0" algn="ctr">
              <a:buNone/>
              <a:defRPr/>
            </a:lvl4pPr>
            <a:lvl5pPr marL="1050925" indent="0" algn="ctr"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3" name="Picture 2" descr="default-avatar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832" y="4984576"/>
            <a:ext cx="1828800" cy="1828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bg>
      <p:bgPr>
        <a:blipFill dpi="0" rotWithShape="1">
          <a:blip r:embed="rId2">
            <a:grayscl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 descr="Chã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325"/>
            <a:ext cx="12192000" cy="215798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3200" y="1524000"/>
            <a:ext cx="5791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524000"/>
            <a:ext cx="5791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Engenharia de Software I</a:t>
            </a:r>
            <a:endParaRPr lang="pt-BR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E19C91-888B-4A3B-9341-B9097418A2F4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bg>
      <p:bgPr>
        <a:blipFill dpi="0" rotWithShape="1">
          <a:blip r:embed="rId2">
            <a:grayscl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̃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325"/>
            <a:ext cx="12192000" cy="215798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cxnSp>
        <p:nvCxnSpPr>
          <p:cNvPr id="7" name="Straight Connector 10"/>
          <p:cNvCxnSpPr/>
          <p:nvPr/>
        </p:nvCxnSpPr>
        <p:spPr>
          <a:xfrm>
            <a:off x="6096000" y="1524002"/>
            <a:ext cx="0" cy="510539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1524000"/>
            <a:ext cx="56489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marL="0" indent="0" algn="ctr">
              <a:buNone/>
              <a:defRPr sz="2400" b="0">
                <a:solidFill>
                  <a:srgbClr val="8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3200" y="2286000"/>
            <a:ext cx="5648960" cy="434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524000"/>
            <a:ext cx="56489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marL="0" indent="0" algn="ctr">
              <a:buNone/>
              <a:defRPr lang="en-US" sz="2400" b="0" kern="1200" dirty="0" smtClean="0">
                <a:solidFill>
                  <a:srgbClr val="80000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286000"/>
            <a:ext cx="5648960" cy="434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Engenharia de Software I</a:t>
            </a:r>
            <a:endParaRPr lang="pt-BR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582A67-C78B-4980-A87F-C83DF27D12B2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bg>
      <p:bgPr>
        <a:blipFill dpi="0" rotWithShape="1">
          <a:blip r:embed="rId2">
            <a:grayscl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 descr="Chã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325"/>
            <a:ext cx="12192000" cy="215798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Engenharia de Software I</a:t>
            </a:r>
            <a:endParaRPr lang="pt-BR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F310C0-42C4-444C-9755-5B72E96D47A6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ado">
    <p:bg>
      <p:bgPr>
        <a:blipFill dpi="0" rotWithShape="1">
          <a:blip r:embed="rId2">
            <a:grayscl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1" descr="Chã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325"/>
            <a:ext cx="12192000" cy="215798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Engenharia de Software I</a:t>
            </a:r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  <p:pic>
        <p:nvPicPr>
          <p:cNvPr id="6" name="Picture 5" descr="PErgunta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67" y="2527300"/>
            <a:ext cx="3556800" cy="43307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Mãos.png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376" y="4343400"/>
            <a:ext cx="2412000" cy="24384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4246777" y="1286471"/>
            <a:ext cx="3698448" cy="1015663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x-none" sz="6000" b="1" cap="none" spc="50" dirty="0">
                <a:ln w="11430"/>
                <a:solidFill>
                  <a:schemeClr val="tx2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lt"/>
              </a:rPr>
              <a:t>Dúvidas?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blipFill dpi="0" rotWithShape="1">
          <a:blip r:embed="rId2">
            <a:grayscl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1" descr="Chã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325"/>
            <a:ext cx="12192000" cy="21579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03200" y="1524000"/>
            <a:ext cx="11785600" cy="51816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Engenharia de Software I</a:t>
            </a:r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  <p:pic>
        <p:nvPicPr>
          <p:cNvPr id="6" name="Picture 5" descr="magnify_question_mark_800_clr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6094800" cy="3429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676400" y="104140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37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900" decel="100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100" accel="100000" fill="hold">
                          <p:stCondLst>
                            <p:cond delay="900"/>
                          </p:stCondLst>
                        </p:cTn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37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900" decel="100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100" accel="100000" fill="hold">
                          <p:stCondLst>
                            <p:cond delay="900"/>
                          </p:stCondLst>
                        </p:cTn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3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900" decel="100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100" accel="100000" fill="hold">
                          <p:stCondLst>
                            <p:cond delay="900"/>
                          </p:stCondLst>
                        </p:cTn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3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900" decel="100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100" accel="100000" fill="hold">
                          <p:stCondLst>
                            <p:cond delay="900"/>
                          </p:stCondLst>
                        </p:cTn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3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900" decel="100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100" accel="100000" fill="hold">
                          <p:stCondLst>
                            <p:cond delay="900"/>
                          </p:stCondLst>
                        </p:cTn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0" y="406400"/>
            <a:ext cx="11785600" cy="965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03200" y="1524000"/>
            <a:ext cx="11785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3200" y="19052"/>
            <a:ext cx="10464800" cy="2857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pc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pt-BR"/>
              <a:t>Engenharia de Software I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71200" y="19051"/>
            <a:ext cx="1117600" cy="285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spc="0">
                <a:solidFill>
                  <a:srgbClr val="292934"/>
                </a:solidFill>
                <a:latin typeface="+mj-lt"/>
              </a:defRPr>
            </a:lvl1pPr>
          </a:lstStyle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3622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2" r:id="rId1"/>
    <p:sldLayoutId id="2147484203" r:id="rId2"/>
    <p:sldLayoutId id="2147484204" r:id="rId3"/>
    <p:sldLayoutId id="2147484205" r:id="rId4"/>
    <p:sldLayoutId id="2147484206" r:id="rId5"/>
    <p:sldLayoutId id="2147484207" r:id="rId6"/>
    <p:sldLayoutId id="2147484208" r:id="rId7"/>
    <p:sldLayoutId id="2147484209" r:id="rId8"/>
    <p:sldLayoutId id="2147484210" r:id="rId9"/>
    <p:sldLayoutId id="2147484211" r:id="rId10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US" sz="4000" b="0" kern="1200" cap="none" spc="0" dirty="0">
          <a:ln w="11430"/>
          <a:solidFill>
            <a:schemeClr val="accent6"/>
          </a:solidFill>
          <a:effectLst>
            <a:outerShdw blurRad="50800" dist="39000" dir="5460000" algn="tl">
              <a:srgbClr val="000000">
                <a:alpha val="38000"/>
              </a:srgbClr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182563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charset="0"/>
        <a:buChar char="•"/>
        <a:defRPr sz="24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45720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73025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Arial" charset="0"/>
        <a:buChar char="•"/>
        <a:defRPr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004888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187450" indent="-1365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Engenharia de Software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1098E3-1AFE-4764-94A0-D24A45EB7D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199" y="4343400"/>
            <a:ext cx="8737600" cy="1143000"/>
          </a:xfrm>
        </p:spPr>
        <p:txBody>
          <a:bodyPr anchor="t"/>
          <a:lstStyle>
            <a:lvl1pPr marL="0" indent="0" algn="r">
              <a:buNone/>
              <a:defRPr sz="3200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Introdução</a:t>
            </a:r>
            <a:r>
              <a:rPr lang="en-US" dirty="0"/>
              <a:t> a </a:t>
            </a:r>
            <a:r>
              <a:rPr lang="en-US" dirty="0" err="1"/>
              <a:t>Engenharia</a:t>
            </a:r>
            <a:r>
              <a:rPr lang="en-US" dirty="0"/>
              <a:t> de Software</a:t>
            </a:r>
          </a:p>
        </p:txBody>
      </p:sp>
    </p:spTree>
    <p:extLst>
      <p:ext uri="{BB962C8B-B14F-4D97-AF65-F5344CB8AC3E}">
        <p14:creationId xmlns:p14="http://schemas.microsoft.com/office/powerpoint/2010/main" val="87254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upo 53"/>
          <p:cNvGrpSpPr/>
          <p:nvPr/>
        </p:nvGrpSpPr>
        <p:grpSpPr>
          <a:xfrm>
            <a:off x="1676400" y="2743200"/>
            <a:ext cx="8763000" cy="3962400"/>
            <a:chOff x="152400" y="2743200"/>
            <a:chExt cx="8763000" cy="3962400"/>
          </a:xfrm>
        </p:grpSpPr>
        <p:pic>
          <p:nvPicPr>
            <p:cNvPr id="55" name="Picture 5" descr="D:\Documentos\Imagens\_Aulas\SIBC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2099" y="2743200"/>
              <a:ext cx="5981701" cy="39624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AutoShape 148"/>
            <p:cNvSpPr>
              <a:spLocks noChangeArrowheads="1"/>
            </p:cNvSpPr>
            <p:nvPr/>
          </p:nvSpPr>
          <p:spPr bwMode="auto">
            <a:xfrm>
              <a:off x="7637462" y="4419600"/>
              <a:ext cx="1277938" cy="609600"/>
            </a:xfrm>
            <a:custGeom>
              <a:avLst/>
              <a:gdLst>
                <a:gd name="T0" fmla="*/ 7258050 w 21600"/>
                <a:gd name="T1" fmla="*/ 0 h 21600"/>
                <a:gd name="T2" fmla="*/ 0 w 21600"/>
                <a:gd name="T3" fmla="*/ 8602134 h 21600"/>
                <a:gd name="T4" fmla="*/ 7258050 w 21600"/>
                <a:gd name="T5" fmla="*/ 17204267 h 21600"/>
                <a:gd name="T6" fmla="*/ 9677399 w 21600"/>
                <a:gd name="T7" fmla="*/ 8602134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pt-BR">
                  <a:latin typeface="+mj-lt"/>
                </a:rPr>
                <a:t>Saída</a:t>
              </a:r>
            </a:p>
          </p:txBody>
        </p:sp>
        <p:sp>
          <p:nvSpPr>
            <p:cNvPr id="57" name="AutoShape 149"/>
            <p:cNvSpPr>
              <a:spLocks noChangeArrowheads="1"/>
            </p:cNvSpPr>
            <p:nvPr/>
          </p:nvSpPr>
          <p:spPr bwMode="auto">
            <a:xfrm>
              <a:off x="152400" y="4419600"/>
              <a:ext cx="1277938" cy="609600"/>
            </a:xfrm>
            <a:custGeom>
              <a:avLst/>
              <a:gdLst>
                <a:gd name="T0" fmla="*/ 7258050 w 21600"/>
                <a:gd name="T1" fmla="*/ 0 h 21600"/>
                <a:gd name="T2" fmla="*/ 0 w 21600"/>
                <a:gd name="T3" fmla="*/ 8602134 h 21600"/>
                <a:gd name="T4" fmla="*/ 7258050 w 21600"/>
                <a:gd name="T5" fmla="*/ 17204267 h 21600"/>
                <a:gd name="T6" fmla="*/ 9677399 w 21600"/>
                <a:gd name="T7" fmla="*/ 8602134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pt-BR">
                  <a:latin typeface="+mj-lt"/>
                </a:rPr>
                <a:t>Entrada</a:t>
              </a: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</a:rPr>
              <a:t>Sistema de Informação </a:t>
            </a:r>
            <a:r>
              <a:rPr lang="pt-BR" sz="2200" dirty="0">
                <a:solidFill>
                  <a:srgbClr val="000090"/>
                </a:solidFill>
              </a:rPr>
              <a:t>[5/8]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Conceitos Básicos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955884-2A0D-439B-B842-EC5F072164CD}" type="slidenum">
              <a:rPr lang="pt-BR" smtClean="0"/>
              <a:pPr>
                <a:defRPr/>
              </a:pPr>
              <a:t>10</a:t>
            </a:fld>
            <a:endParaRPr lang="pt-BR"/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pt-BR"/>
              <a:t>Elementos:</a:t>
            </a:r>
          </a:p>
        </p:txBody>
      </p:sp>
      <p:sp>
        <p:nvSpPr>
          <p:cNvPr id="3" name="Texto explicativo retangular com cantos arredondados 2"/>
          <p:cNvSpPr/>
          <p:nvPr/>
        </p:nvSpPr>
        <p:spPr>
          <a:xfrm>
            <a:off x="6248401" y="3581401"/>
            <a:ext cx="2895600" cy="1391443"/>
          </a:xfrm>
          <a:prstGeom prst="wedgeRoundRectCallout">
            <a:avLst>
              <a:gd name="adj1" fmla="val -49743"/>
              <a:gd name="adj2" fmla="val 118605"/>
              <a:gd name="adj3" fmla="val 16667"/>
            </a:avLst>
          </a:prstGeom>
          <a:solidFill>
            <a:schemeClr val="bg2">
              <a:lumMod val="90000"/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u="sng">
                <a:solidFill>
                  <a:schemeClr val="tx1"/>
                </a:solidFill>
              </a:rPr>
              <a:t>Usuários</a:t>
            </a:r>
            <a:r>
              <a:rPr lang="pt-BR">
                <a:solidFill>
                  <a:schemeClr val="tx1"/>
                </a:solidFill>
              </a:rPr>
              <a:t> e </a:t>
            </a:r>
            <a:r>
              <a:rPr lang="pt-BR" u="sng">
                <a:solidFill>
                  <a:schemeClr val="tx1"/>
                </a:solidFill>
              </a:rPr>
              <a:t>operadores</a:t>
            </a:r>
            <a:r>
              <a:rPr lang="pt-BR">
                <a:solidFill>
                  <a:schemeClr val="tx1"/>
                </a:solidFill>
              </a:rPr>
              <a:t> de hardware e software.</a:t>
            </a:r>
          </a:p>
        </p:txBody>
      </p:sp>
    </p:spTree>
    <p:extLst>
      <p:ext uri="{BB962C8B-B14F-4D97-AF65-F5344CB8AC3E}">
        <p14:creationId xmlns:p14="http://schemas.microsoft.com/office/powerpoint/2010/main" val="129618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upo 53"/>
          <p:cNvGrpSpPr/>
          <p:nvPr/>
        </p:nvGrpSpPr>
        <p:grpSpPr>
          <a:xfrm>
            <a:off x="1676400" y="2743200"/>
            <a:ext cx="8763000" cy="3962400"/>
            <a:chOff x="152400" y="2743200"/>
            <a:chExt cx="8763000" cy="3962400"/>
          </a:xfrm>
        </p:grpSpPr>
        <p:pic>
          <p:nvPicPr>
            <p:cNvPr id="55" name="Picture 5" descr="D:\Documentos\Imagens\_Aulas\SIBC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2099" y="2743200"/>
              <a:ext cx="5981701" cy="39624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AutoShape 148"/>
            <p:cNvSpPr>
              <a:spLocks noChangeArrowheads="1"/>
            </p:cNvSpPr>
            <p:nvPr/>
          </p:nvSpPr>
          <p:spPr bwMode="auto">
            <a:xfrm>
              <a:off x="7637462" y="4419600"/>
              <a:ext cx="1277938" cy="609600"/>
            </a:xfrm>
            <a:custGeom>
              <a:avLst/>
              <a:gdLst>
                <a:gd name="T0" fmla="*/ 7258050 w 21600"/>
                <a:gd name="T1" fmla="*/ 0 h 21600"/>
                <a:gd name="T2" fmla="*/ 0 w 21600"/>
                <a:gd name="T3" fmla="*/ 8602134 h 21600"/>
                <a:gd name="T4" fmla="*/ 7258050 w 21600"/>
                <a:gd name="T5" fmla="*/ 17204267 h 21600"/>
                <a:gd name="T6" fmla="*/ 9677399 w 21600"/>
                <a:gd name="T7" fmla="*/ 8602134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pt-BR">
                  <a:latin typeface="+mj-lt"/>
                </a:rPr>
                <a:t>Saída</a:t>
              </a:r>
            </a:p>
          </p:txBody>
        </p:sp>
        <p:sp>
          <p:nvSpPr>
            <p:cNvPr id="57" name="AutoShape 149"/>
            <p:cNvSpPr>
              <a:spLocks noChangeArrowheads="1"/>
            </p:cNvSpPr>
            <p:nvPr/>
          </p:nvSpPr>
          <p:spPr bwMode="auto">
            <a:xfrm>
              <a:off x="152400" y="4419600"/>
              <a:ext cx="1277938" cy="609600"/>
            </a:xfrm>
            <a:custGeom>
              <a:avLst/>
              <a:gdLst>
                <a:gd name="T0" fmla="*/ 7258050 w 21600"/>
                <a:gd name="T1" fmla="*/ 0 h 21600"/>
                <a:gd name="T2" fmla="*/ 0 w 21600"/>
                <a:gd name="T3" fmla="*/ 8602134 h 21600"/>
                <a:gd name="T4" fmla="*/ 7258050 w 21600"/>
                <a:gd name="T5" fmla="*/ 17204267 h 21600"/>
                <a:gd name="T6" fmla="*/ 9677399 w 21600"/>
                <a:gd name="T7" fmla="*/ 8602134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pt-BR">
                  <a:latin typeface="+mj-lt"/>
                </a:rPr>
                <a:t>Entrada</a:t>
              </a: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</a:rPr>
              <a:t>Sistema de Informação </a:t>
            </a:r>
            <a:r>
              <a:rPr lang="pt-BR" sz="2200" dirty="0">
                <a:solidFill>
                  <a:srgbClr val="000090"/>
                </a:solidFill>
              </a:rPr>
              <a:t>[6/8]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Conceitos Básicos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955884-2A0D-439B-B842-EC5F072164CD}" type="slidenum">
              <a:rPr lang="pt-BR" smtClean="0"/>
              <a:pPr>
                <a:defRPr/>
              </a:pPr>
              <a:t>11</a:t>
            </a:fld>
            <a:endParaRPr lang="pt-BR"/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pt-BR"/>
              <a:t>Elementos:</a:t>
            </a:r>
          </a:p>
        </p:txBody>
      </p:sp>
      <p:sp>
        <p:nvSpPr>
          <p:cNvPr id="3" name="Texto explicativo retangular com cantos arredondados 2"/>
          <p:cNvSpPr/>
          <p:nvPr/>
        </p:nvSpPr>
        <p:spPr>
          <a:xfrm>
            <a:off x="4430689" y="3018632"/>
            <a:ext cx="3292521" cy="1705769"/>
          </a:xfrm>
          <a:prstGeom prst="wedgeRoundRectCallout">
            <a:avLst>
              <a:gd name="adj1" fmla="val -40909"/>
              <a:gd name="adj2" fmla="val 77641"/>
              <a:gd name="adj3" fmla="val 16667"/>
            </a:avLst>
          </a:prstGeom>
          <a:solidFill>
            <a:schemeClr val="bg2">
              <a:lumMod val="90000"/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Uma grande e organizada</a:t>
            </a:r>
          </a:p>
          <a:p>
            <a:pPr algn="ctr"/>
            <a:r>
              <a:rPr lang="pt-BR" u="sng" dirty="0">
                <a:solidFill>
                  <a:schemeClr val="tx1"/>
                </a:solidFill>
              </a:rPr>
              <a:t>coleção de dados</a:t>
            </a:r>
            <a:r>
              <a:rPr lang="pt-BR" dirty="0">
                <a:solidFill>
                  <a:schemeClr val="tx1"/>
                </a:solidFill>
              </a:rPr>
              <a:t> que o software acessa.</a:t>
            </a:r>
          </a:p>
        </p:txBody>
      </p:sp>
    </p:spTree>
    <p:extLst>
      <p:ext uri="{BB962C8B-B14F-4D97-AF65-F5344CB8AC3E}">
        <p14:creationId xmlns:p14="http://schemas.microsoft.com/office/powerpoint/2010/main" val="2465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upo 53"/>
          <p:cNvGrpSpPr/>
          <p:nvPr/>
        </p:nvGrpSpPr>
        <p:grpSpPr>
          <a:xfrm>
            <a:off x="1676400" y="2743200"/>
            <a:ext cx="8763000" cy="3962400"/>
            <a:chOff x="152400" y="2743200"/>
            <a:chExt cx="8763000" cy="3962400"/>
          </a:xfrm>
        </p:grpSpPr>
        <p:pic>
          <p:nvPicPr>
            <p:cNvPr id="55" name="Picture 5" descr="D:\Documentos\Imagens\_Aulas\SIBC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2099" y="2743200"/>
              <a:ext cx="5981701" cy="39624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AutoShape 148"/>
            <p:cNvSpPr>
              <a:spLocks noChangeArrowheads="1"/>
            </p:cNvSpPr>
            <p:nvPr/>
          </p:nvSpPr>
          <p:spPr bwMode="auto">
            <a:xfrm>
              <a:off x="7637462" y="4419600"/>
              <a:ext cx="1277938" cy="609600"/>
            </a:xfrm>
            <a:custGeom>
              <a:avLst/>
              <a:gdLst>
                <a:gd name="T0" fmla="*/ 7258050 w 21600"/>
                <a:gd name="T1" fmla="*/ 0 h 21600"/>
                <a:gd name="T2" fmla="*/ 0 w 21600"/>
                <a:gd name="T3" fmla="*/ 8602134 h 21600"/>
                <a:gd name="T4" fmla="*/ 7258050 w 21600"/>
                <a:gd name="T5" fmla="*/ 17204267 h 21600"/>
                <a:gd name="T6" fmla="*/ 9677399 w 21600"/>
                <a:gd name="T7" fmla="*/ 8602134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pt-BR">
                  <a:latin typeface="+mj-lt"/>
                </a:rPr>
                <a:t>Saída</a:t>
              </a:r>
            </a:p>
          </p:txBody>
        </p:sp>
        <p:sp>
          <p:nvSpPr>
            <p:cNvPr id="57" name="AutoShape 149"/>
            <p:cNvSpPr>
              <a:spLocks noChangeArrowheads="1"/>
            </p:cNvSpPr>
            <p:nvPr/>
          </p:nvSpPr>
          <p:spPr bwMode="auto">
            <a:xfrm>
              <a:off x="152400" y="4419600"/>
              <a:ext cx="1277938" cy="609600"/>
            </a:xfrm>
            <a:custGeom>
              <a:avLst/>
              <a:gdLst>
                <a:gd name="T0" fmla="*/ 7258050 w 21600"/>
                <a:gd name="T1" fmla="*/ 0 h 21600"/>
                <a:gd name="T2" fmla="*/ 0 w 21600"/>
                <a:gd name="T3" fmla="*/ 8602134 h 21600"/>
                <a:gd name="T4" fmla="*/ 7258050 w 21600"/>
                <a:gd name="T5" fmla="*/ 17204267 h 21600"/>
                <a:gd name="T6" fmla="*/ 9677399 w 21600"/>
                <a:gd name="T7" fmla="*/ 8602134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pt-BR">
                  <a:latin typeface="+mj-lt"/>
                </a:rPr>
                <a:t>Entrada</a:t>
              </a: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</a:rPr>
              <a:t>Sistema de Informação </a:t>
            </a:r>
            <a:r>
              <a:rPr lang="pt-BR" sz="2200" dirty="0">
                <a:solidFill>
                  <a:srgbClr val="000090"/>
                </a:solidFill>
              </a:rPr>
              <a:t>[7/8]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Conceitos Básicos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955884-2A0D-439B-B842-EC5F072164CD}" type="slidenum">
              <a:rPr lang="pt-BR" smtClean="0"/>
              <a:pPr>
                <a:defRPr/>
              </a:pPr>
              <a:t>12</a:t>
            </a:fld>
            <a:endParaRPr lang="pt-BR"/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pt-BR"/>
              <a:t>Elementos:</a:t>
            </a:r>
          </a:p>
        </p:txBody>
      </p:sp>
      <p:sp>
        <p:nvSpPr>
          <p:cNvPr id="3" name="Texto explicativo retangular com cantos arredondados 2"/>
          <p:cNvSpPr/>
          <p:nvPr/>
        </p:nvSpPr>
        <p:spPr>
          <a:xfrm>
            <a:off x="5334001" y="1981201"/>
            <a:ext cx="3292521" cy="1705769"/>
          </a:xfrm>
          <a:prstGeom prst="wedgeRoundRectCallout">
            <a:avLst>
              <a:gd name="adj1" fmla="val -65779"/>
              <a:gd name="adj2" fmla="val 73641"/>
              <a:gd name="adj3" fmla="val 16667"/>
            </a:avLst>
          </a:prstGeom>
          <a:solidFill>
            <a:schemeClr val="bg2">
              <a:lumMod val="90000"/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Permitem ligar os sistemas em </a:t>
            </a:r>
            <a:r>
              <a:rPr lang="pt-BR" u="sng" dirty="0">
                <a:solidFill>
                  <a:schemeClr val="tx1"/>
                </a:solidFill>
              </a:rPr>
              <a:t>redes de</a:t>
            </a:r>
          </a:p>
          <a:p>
            <a:pPr algn="ctr"/>
            <a:r>
              <a:rPr lang="pt-BR" u="sng" dirty="0">
                <a:solidFill>
                  <a:schemeClr val="tx1"/>
                </a:solidFill>
              </a:rPr>
              <a:t>computadores</a:t>
            </a:r>
            <a:r>
              <a:rPr lang="pt-BR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553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upo 53"/>
          <p:cNvGrpSpPr/>
          <p:nvPr/>
        </p:nvGrpSpPr>
        <p:grpSpPr>
          <a:xfrm>
            <a:off x="1676400" y="2743200"/>
            <a:ext cx="8763000" cy="3962400"/>
            <a:chOff x="152400" y="2743200"/>
            <a:chExt cx="8763000" cy="3962400"/>
          </a:xfrm>
        </p:grpSpPr>
        <p:pic>
          <p:nvPicPr>
            <p:cNvPr id="55" name="Picture 5" descr="D:\Documentos\Imagens\_Aulas\SIBC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2099" y="2743200"/>
              <a:ext cx="5981701" cy="39624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AutoShape 148"/>
            <p:cNvSpPr>
              <a:spLocks noChangeArrowheads="1"/>
            </p:cNvSpPr>
            <p:nvPr/>
          </p:nvSpPr>
          <p:spPr bwMode="auto">
            <a:xfrm>
              <a:off x="7637462" y="4419600"/>
              <a:ext cx="1277938" cy="609600"/>
            </a:xfrm>
            <a:custGeom>
              <a:avLst/>
              <a:gdLst>
                <a:gd name="T0" fmla="*/ 7258050 w 21600"/>
                <a:gd name="T1" fmla="*/ 0 h 21600"/>
                <a:gd name="T2" fmla="*/ 0 w 21600"/>
                <a:gd name="T3" fmla="*/ 8602134 h 21600"/>
                <a:gd name="T4" fmla="*/ 7258050 w 21600"/>
                <a:gd name="T5" fmla="*/ 17204267 h 21600"/>
                <a:gd name="T6" fmla="*/ 9677399 w 21600"/>
                <a:gd name="T7" fmla="*/ 8602134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pt-BR">
                  <a:latin typeface="+mj-lt"/>
                </a:rPr>
                <a:t>Saída</a:t>
              </a:r>
            </a:p>
          </p:txBody>
        </p:sp>
        <p:sp>
          <p:nvSpPr>
            <p:cNvPr id="57" name="AutoShape 149"/>
            <p:cNvSpPr>
              <a:spLocks noChangeArrowheads="1"/>
            </p:cNvSpPr>
            <p:nvPr/>
          </p:nvSpPr>
          <p:spPr bwMode="auto">
            <a:xfrm>
              <a:off x="152400" y="4419600"/>
              <a:ext cx="1277938" cy="609600"/>
            </a:xfrm>
            <a:custGeom>
              <a:avLst/>
              <a:gdLst>
                <a:gd name="T0" fmla="*/ 7258050 w 21600"/>
                <a:gd name="T1" fmla="*/ 0 h 21600"/>
                <a:gd name="T2" fmla="*/ 0 w 21600"/>
                <a:gd name="T3" fmla="*/ 8602134 h 21600"/>
                <a:gd name="T4" fmla="*/ 7258050 w 21600"/>
                <a:gd name="T5" fmla="*/ 17204267 h 21600"/>
                <a:gd name="T6" fmla="*/ 9677399 w 21600"/>
                <a:gd name="T7" fmla="*/ 8602134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pt-BR">
                  <a:latin typeface="+mj-lt"/>
                </a:rPr>
                <a:t>Entrada</a:t>
              </a: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</a:rPr>
              <a:t>Sistema de Informação </a:t>
            </a:r>
            <a:r>
              <a:rPr lang="pt-BR" sz="2200" dirty="0">
                <a:solidFill>
                  <a:srgbClr val="000090"/>
                </a:solidFill>
              </a:rPr>
              <a:t>[8/8]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Conceitos Básicos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955884-2A0D-439B-B842-EC5F072164CD}" type="slidenum">
              <a:rPr lang="pt-BR" smtClean="0"/>
              <a:pPr>
                <a:defRPr/>
              </a:pPr>
              <a:t>13</a:t>
            </a:fld>
            <a:endParaRPr lang="pt-BR"/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pt-BR"/>
              <a:t>Elementos:</a:t>
            </a:r>
          </a:p>
        </p:txBody>
      </p:sp>
      <p:sp>
        <p:nvSpPr>
          <p:cNvPr id="3" name="Texto explicativo retangular com cantos arredondados 2"/>
          <p:cNvSpPr/>
          <p:nvPr/>
        </p:nvSpPr>
        <p:spPr>
          <a:xfrm>
            <a:off x="7161665" y="2024419"/>
            <a:ext cx="3292521" cy="1705769"/>
          </a:xfrm>
          <a:prstGeom prst="wedgeRoundRectCallout">
            <a:avLst>
              <a:gd name="adj1" fmla="val -58318"/>
              <a:gd name="adj2" fmla="val 24835"/>
              <a:gd name="adj3" fmla="val 16667"/>
            </a:avLst>
          </a:prstGeom>
          <a:solidFill>
            <a:schemeClr val="bg2">
              <a:lumMod val="90000"/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</a:rPr>
              <a:t>Os </a:t>
            </a:r>
            <a:r>
              <a:rPr lang="pt-BR" u="sng">
                <a:solidFill>
                  <a:schemeClr val="tx1"/>
                </a:solidFill>
              </a:rPr>
              <a:t>passos</a:t>
            </a:r>
            <a:r>
              <a:rPr lang="pt-BR">
                <a:solidFill>
                  <a:schemeClr val="tx1"/>
                </a:solidFill>
              </a:rPr>
              <a:t> que definem o uso específico de cada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elemento do sistema ou 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contexto processual em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que o sistema reside.</a:t>
            </a:r>
          </a:p>
        </p:txBody>
      </p:sp>
    </p:spTree>
    <p:extLst>
      <p:ext uri="{BB962C8B-B14F-4D97-AF65-F5344CB8AC3E}">
        <p14:creationId xmlns:p14="http://schemas.microsoft.com/office/powerpoint/2010/main" val="176999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Engenharia de Sistemas de Computador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</a:rPr>
              <a:t>Definição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Conceitos Básicos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955884-2A0D-439B-B842-EC5F072164CD}" type="slidenum">
              <a:rPr lang="pt-BR" smtClean="0"/>
              <a:pPr>
                <a:defRPr/>
              </a:pPr>
              <a:t>14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Engenharia de Sistemas é uma </a:t>
            </a:r>
            <a:r>
              <a:rPr lang="pt-BR" dirty="0">
                <a:solidFill>
                  <a:srgbClr val="800000"/>
                </a:solidFill>
              </a:rPr>
              <a:t>atividade interdisciplinar</a:t>
            </a:r>
            <a:r>
              <a:rPr lang="pt-BR" dirty="0"/>
              <a:t> destinada a </a:t>
            </a:r>
            <a:r>
              <a:rPr lang="pt-BR" dirty="0">
                <a:solidFill>
                  <a:srgbClr val="800000"/>
                </a:solidFill>
              </a:rPr>
              <a:t>solucionar problemas</a:t>
            </a:r>
          </a:p>
          <a:p>
            <a:pPr lvl="1"/>
            <a:r>
              <a:rPr lang="pt-BR" b="1" dirty="0">
                <a:solidFill>
                  <a:srgbClr val="800000"/>
                </a:solidFill>
              </a:rPr>
              <a:t>delimitar</a:t>
            </a:r>
            <a:r>
              <a:rPr lang="pt-BR" dirty="0"/>
              <a:t> a função, o desempenho, as restrições e as interfaces</a:t>
            </a:r>
          </a:p>
          <a:p>
            <a:pPr lvl="1"/>
            <a:r>
              <a:rPr lang="pt-BR" b="1" dirty="0">
                <a:solidFill>
                  <a:srgbClr val="800000"/>
                </a:solidFill>
              </a:rPr>
              <a:t>alocar</a:t>
            </a:r>
            <a:r>
              <a:rPr lang="pt-BR" dirty="0"/>
              <a:t> cada função a um ou mais elementos de sistema (software, hardware, pessoas, entre outros)</a:t>
            </a:r>
          </a:p>
          <a:p>
            <a:r>
              <a:rPr lang="pt-BR" dirty="0"/>
              <a:t>O papel do </a:t>
            </a:r>
            <a:r>
              <a:rPr lang="pt-BR" i="1" dirty="0"/>
              <a:t>engenheiro de sistemas</a:t>
            </a:r>
            <a:r>
              <a:rPr lang="pt-BR" dirty="0"/>
              <a:t> (analista de sistemas) é </a:t>
            </a:r>
            <a:r>
              <a:rPr lang="pt-BR" dirty="0">
                <a:solidFill>
                  <a:srgbClr val="800000"/>
                </a:solidFill>
              </a:rPr>
              <a:t>definir os elementos para um SI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005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Engenharia de Sistemas de Computador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</a:rPr>
              <a:t>Engenharias em um SI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Conceitos Básicos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955884-2A0D-439B-B842-EC5F072164CD}" type="slidenum">
              <a:rPr lang="pt-BR" smtClean="0"/>
              <a:pPr>
                <a:defRPr/>
              </a:pPr>
              <a:t>15</a:t>
            </a:fld>
            <a:endParaRPr lang="pt-BR"/>
          </a:p>
        </p:txBody>
      </p:sp>
      <p:grpSp>
        <p:nvGrpSpPr>
          <p:cNvPr id="7" name="Grupo 6"/>
          <p:cNvGrpSpPr/>
          <p:nvPr/>
        </p:nvGrpSpPr>
        <p:grpSpPr>
          <a:xfrm>
            <a:off x="1676400" y="2743200"/>
            <a:ext cx="8763000" cy="3962400"/>
            <a:chOff x="152400" y="2743200"/>
            <a:chExt cx="8763000" cy="3962400"/>
          </a:xfrm>
        </p:grpSpPr>
        <p:pic>
          <p:nvPicPr>
            <p:cNvPr id="8" name="Picture 5" descr="D:\Documentos\Imagens\_Aulas\SIBC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2099" y="2743200"/>
              <a:ext cx="5981701" cy="39624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AutoShape 148"/>
            <p:cNvSpPr>
              <a:spLocks noChangeArrowheads="1"/>
            </p:cNvSpPr>
            <p:nvPr/>
          </p:nvSpPr>
          <p:spPr bwMode="auto">
            <a:xfrm>
              <a:off x="7637462" y="4419600"/>
              <a:ext cx="1277938" cy="609600"/>
            </a:xfrm>
            <a:custGeom>
              <a:avLst/>
              <a:gdLst>
                <a:gd name="T0" fmla="*/ 7258050 w 21600"/>
                <a:gd name="T1" fmla="*/ 0 h 21600"/>
                <a:gd name="T2" fmla="*/ 0 w 21600"/>
                <a:gd name="T3" fmla="*/ 8602134 h 21600"/>
                <a:gd name="T4" fmla="*/ 7258050 w 21600"/>
                <a:gd name="T5" fmla="*/ 17204267 h 21600"/>
                <a:gd name="T6" fmla="*/ 9677399 w 21600"/>
                <a:gd name="T7" fmla="*/ 8602134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pt-BR">
                  <a:latin typeface="+mj-lt"/>
                </a:rPr>
                <a:t>Saída</a:t>
              </a:r>
            </a:p>
          </p:txBody>
        </p:sp>
        <p:sp>
          <p:nvSpPr>
            <p:cNvPr id="10" name="AutoShape 149"/>
            <p:cNvSpPr>
              <a:spLocks noChangeArrowheads="1"/>
            </p:cNvSpPr>
            <p:nvPr/>
          </p:nvSpPr>
          <p:spPr bwMode="auto">
            <a:xfrm>
              <a:off x="152400" y="4419600"/>
              <a:ext cx="1277938" cy="609600"/>
            </a:xfrm>
            <a:custGeom>
              <a:avLst/>
              <a:gdLst>
                <a:gd name="T0" fmla="*/ 7258050 w 21600"/>
                <a:gd name="T1" fmla="*/ 0 h 21600"/>
                <a:gd name="T2" fmla="*/ 0 w 21600"/>
                <a:gd name="T3" fmla="*/ 8602134 h 21600"/>
                <a:gd name="T4" fmla="*/ 7258050 w 21600"/>
                <a:gd name="T5" fmla="*/ 17204267 h 21600"/>
                <a:gd name="T6" fmla="*/ 9677399 w 21600"/>
                <a:gd name="T7" fmla="*/ 8602134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pt-BR">
                  <a:latin typeface="+mj-lt"/>
                </a:rPr>
                <a:t>Entrada</a:t>
              </a:r>
            </a:p>
          </p:txBody>
        </p:sp>
      </p:grpSp>
      <p:sp>
        <p:nvSpPr>
          <p:cNvPr id="11" name="Texto explicativo retangular com cantos arredondados 10"/>
          <p:cNvSpPr/>
          <p:nvPr/>
        </p:nvSpPr>
        <p:spPr>
          <a:xfrm>
            <a:off x="7161665" y="3048001"/>
            <a:ext cx="1753736" cy="609600"/>
          </a:xfrm>
          <a:prstGeom prst="wedgeRoundRectCallout">
            <a:avLst>
              <a:gd name="adj1" fmla="val -2953"/>
              <a:gd name="adj2" fmla="val 74089"/>
              <a:gd name="adj3" fmla="val 16667"/>
            </a:avLst>
          </a:prstGeom>
          <a:solidFill>
            <a:schemeClr val="bg2">
              <a:lumMod val="90000"/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</a:rPr>
              <a:t>Engenharia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de Hardware</a:t>
            </a:r>
          </a:p>
        </p:txBody>
      </p:sp>
      <p:sp>
        <p:nvSpPr>
          <p:cNvPr id="12" name="Texto explicativo retangular com cantos arredondados 11"/>
          <p:cNvSpPr/>
          <p:nvPr/>
        </p:nvSpPr>
        <p:spPr>
          <a:xfrm>
            <a:off x="2819401" y="4385482"/>
            <a:ext cx="2697705" cy="609600"/>
          </a:xfrm>
          <a:prstGeom prst="wedgeRoundRectCallout">
            <a:avLst>
              <a:gd name="adj1" fmla="val -4507"/>
              <a:gd name="adj2" fmla="val 65133"/>
              <a:gd name="adj3" fmla="val 16667"/>
            </a:avLst>
          </a:prstGeom>
          <a:solidFill>
            <a:schemeClr val="bg2">
              <a:lumMod val="90000"/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</a:rPr>
              <a:t>Engenharia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de Banco de Dados</a:t>
            </a:r>
          </a:p>
        </p:txBody>
      </p:sp>
      <p:sp>
        <p:nvSpPr>
          <p:cNvPr id="13" name="Texto explicativo retangular com cantos arredondados 12"/>
          <p:cNvSpPr/>
          <p:nvPr/>
        </p:nvSpPr>
        <p:spPr>
          <a:xfrm>
            <a:off x="4937648" y="5334000"/>
            <a:ext cx="2183072" cy="609600"/>
          </a:xfrm>
          <a:prstGeom prst="wedgeRoundRectCallout">
            <a:avLst>
              <a:gd name="adj1" fmla="val -5363"/>
              <a:gd name="adj2" fmla="val 65133"/>
              <a:gd name="adj3" fmla="val 16667"/>
            </a:avLst>
          </a:prstGeom>
          <a:solidFill>
            <a:schemeClr val="bg2">
              <a:lumMod val="90000"/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</a:rPr>
              <a:t>Engenharia Humana</a:t>
            </a:r>
          </a:p>
        </p:txBody>
      </p:sp>
      <p:sp>
        <p:nvSpPr>
          <p:cNvPr id="14" name="Texto explicativo retangular com cantos arredondados 13"/>
          <p:cNvSpPr/>
          <p:nvPr/>
        </p:nvSpPr>
        <p:spPr>
          <a:xfrm>
            <a:off x="7120720" y="4419600"/>
            <a:ext cx="1753736" cy="609600"/>
          </a:xfrm>
          <a:prstGeom prst="wedgeRoundRectCallout">
            <a:avLst>
              <a:gd name="adj1" fmla="val -2953"/>
              <a:gd name="adj2" fmla="val 74089"/>
              <a:gd name="adj3" fmla="val 16667"/>
            </a:avLst>
          </a:prstGeom>
          <a:solidFill>
            <a:schemeClr val="bg2">
              <a:lumMod val="50000"/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Engenharia</a:t>
            </a:r>
          </a:p>
          <a:p>
            <a:pPr algn="ctr"/>
            <a:r>
              <a:rPr lang="pt-BR" b="1" dirty="0">
                <a:solidFill>
                  <a:schemeClr val="tx1"/>
                </a:solidFill>
              </a:rPr>
              <a:t>de Software</a:t>
            </a:r>
          </a:p>
        </p:txBody>
      </p:sp>
    </p:spTree>
    <p:extLst>
      <p:ext uri="{BB962C8B-B14F-4D97-AF65-F5344CB8AC3E}">
        <p14:creationId xmlns:p14="http://schemas.microsoft.com/office/powerpoint/2010/main" val="275710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4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Assim como o hardware,</a:t>
            </a:r>
          </a:p>
          <a:p>
            <a:pPr marL="0" indent="0">
              <a:buNone/>
            </a:pPr>
            <a:r>
              <a:rPr lang="pt-BR" dirty="0"/>
              <a:t>  o software sofre um desgaste com o tempo?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Software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Características do Software</a:t>
            </a:r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213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Software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Características – Hardware </a:t>
            </a:r>
            <a:r>
              <a:rPr lang="pt-BR" sz="3100" dirty="0" err="1">
                <a:solidFill>
                  <a:srgbClr val="000090"/>
                </a:solidFill>
              </a:rPr>
              <a:t>x</a:t>
            </a:r>
            <a:r>
              <a:rPr lang="pt-BR" sz="3100" dirty="0">
                <a:solidFill>
                  <a:srgbClr val="000090"/>
                </a:solidFill>
              </a:rPr>
              <a:t> Software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Características do Software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955884-2A0D-439B-B842-EC5F072164CD}" type="slidenum">
              <a:rPr lang="pt-BR" smtClean="0"/>
              <a:pPr>
                <a:defRPr/>
              </a:pPr>
              <a:t>17</a:t>
            </a:fld>
            <a:endParaRPr lang="pt-BR"/>
          </a:p>
        </p:txBody>
      </p:sp>
      <p:sp>
        <p:nvSpPr>
          <p:cNvPr id="9" name="Espaço Reservado para Conteúdo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eaLnBrk="1" hangingPunct="1">
              <a:buFont typeface="Arial" pitchFamily="34" charset="0"/>
              <a:buChar char="•"/>
              <a:defRPr/>
            </a:pPr>
            <a:r>
              <a:rPr lang="pt-BR" dirty="0"/>
              <a:t>O Software não se desgasta com o uso, mas se deteriora com as modificações</a:t>
            </a:r>
          </a:p>
          <a:p>
            <a:pPr lvl="5">
              <a:defRPr/>
            </a:pPr>
            <a:endParaRPr lang="pt-BR" dirty="0"/>
          </a:p>
          <a:p>
            <a:pPr marL="0" indent="0">
              <a:buNone/>
              <a:defRPr/>
            </a:pPr>
            <a:r>
              <a:rPr lang="pt-BR" dirty="0"/>
              <a:t>                 Hardware                              Software</a:t>
            </a:r>
          </a:p>
          <a:p>
            <a:pPr marL="0" indent="0">
              <a:buNone/>
              <a:defRPr/>
            </a:pPr>
            <a:endParaRPr lang="pt-BR" dirty="0"/>
          </a:p>
          <a:p>
            <a:pPr marL="0" indent="0">
              <a:buNone/>
              <a:defRPr/>
            </a:pPr>
            <a:endParaRPr lang="pt-BR" dirty="0"/>
          </a:p>
          <a:p>
            <a:pPr marL="0" indent="0">
              <a:buNone/>
              <a:defRPr/>
            </a:pPr>
            <a:endParaRPr lang="pt-BR" dirty="0"/>
          </a:p>
          <a:p>
            <a:pPr marL="0" indent="0">
              <a:buNone/>
              <a:defRPr/>
            </a:pPr>
            <a:endParaRPr lang="pt-BR" dirty="0"/>
          </a:p>
          <a:p>
            <a:pPr marL="0" indent="0">
              <a:buNone/>
              <a:defRPr/>
            </a:pPr>
            <a:endParaRPr lang="pt-BR" dirty="0"/>
          </a:p>
          <a:p>
            <a:pPr marL="0" indent="0">
              <a:buNone/>
              <a:defRPr/>
            </a:pPr>
            <a:endParaRPr lang="pt-BR" dirty="0"/>
          </a:p>
          <a:p>
            <a:pPr marL="0" indent="0">
              <a:buNone/>
              <a:defRPr/>
            </a:pPr>
            <a:endParaRPr lang="pt-BR" dirty="0"/>
          </a:p>
          <a:p>
            <a:pPr marL="1188720" lvl="5" indent="0">
              <a:buNone/>
              <a:defRPr/>
            </a:pPr>
            <a:endParaRPr lang="pt-BR" dirty="0"/>
          </a:p>
          <a:p>
            <a:pPr lvl="1">
              <a:defRPr/>
            </a:pPr>
            <a:r>
              <a:rPr lang="pt-BR" dirty="0"/>
              <a:t>À medida que o software é alterado, falhas acabam sendo “inseridas” pelo desenvolvedor...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4" y="2971801"/>
            <a:ext cx="8143875" cy="26955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418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Software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Aplicações </a:t>
            </a:r>
            <a:r>
              <a:rPr lang="pt-BR" sz="2200" dirty="0">
                <a:solidFill>
                  <a:srgbClr val="000090"/>
                </a:solidFill>
              </a:rPr>
              <a:t>[1/3]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Características do Software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955884-2A0D-439B-B842-EC5F072164CD}" type="slidenum">
              <a:rPr lang="pt-BR" smtClean="0"/>
              <a:pPr>
                <a:defRPr/>
              </a:pPr>
              <a:t>18</a:t>
            </a:fld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 b="1" dirty="0"/>
              <a:t>Básico</a:t>
            </a:r>
            <a:r>
              <a:rPr lang="pt-BR" dirty="0"/>
              <a:t>: coleção de programas escritos para dar apoio a outros programas</a:t>
            </a:r>
          </a:p>
          <a:p>
            <a:pPr lvl="1" eaLnBrk="1" hangingPunct="1"/>
            <a:r>
              <a:rPr lang="pt-BR" dirty="0"/>
              <a:t>compiladores, componentes de sistemas operacionais</a:t>
            </a:r>
          </a:p>
          <a:p>
            <a:pPr lvl="8"/>
            <a:endParaRPr lang="pt-BR" b="1" dirty="0"/>
          </a:p>
          <a:p>
            <a:pPr eaLnBrk="1" hangingPunct="1"/>
            <a:r>
              <a:rPr lang="pt-BR" b="1" dirty="0"/>
              <a:t>De Tempo Real</a:t>
            </a:r>
            <a:r>
              <a:rPr lang="pt-BR" dirty="0"/>
              <a:t>: software que monitora, analisa e controla eventos do mundo real, executando tarefas dentro de limites temporais determinados.</a:t>
            </a:r>
          </a:p>
          <a:p>
            <a:pPr lvl="8"/>
            <a:endParaRPr lang="pt-BR" b="1" dirty="0"/>
          </a:p>
          <a:p>
            <a:pPr eaLnBrk="1" hangingPunct="1"/>
            <a:r>
              <a:rPr lang="pt-BR" b="1" dirty="0"/>
              <a:t>Comercial</a:t>
            </a:r>
            <a:r>
              <a:rPr lang="pt-BR" dirty="0"/>
              <a:t>: sistemas de operações comerciais e tomadas de decisões administrativas</a:t>
            </a:r>
          </a:p>
        </p:txBody>
      </p:sp>
    </p:spTree>
    <p:extLst>
      <p:ext uri="{BB962C8B-B14F-4D97-AF65-F5344CB8AC3E}">
        <p14:creationId xmlns:p14="http://schemas.microsoft.com/office/powerpoint/2010/main" val="320220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Software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Aplicações </a:t>
            </a:r>
            <a:r>
              <a:rPr lang="pt-BR" sz="2200" dirty="0">
                <a:solidFill>
                  <a:srgbClr val="000090"/>
                </a:solidFill>
              </a:rPr>
              <a:t>[2/3]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Características do Software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955884-2A0D-439B-B842-EC5F072164CD}" type="slidenum">
              <a:rPr lang="pt-BR" smtClean="0"/>
              <a:pPr>
                <a:defRPr/>
              </a:pPr>
              <a:t>19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 b="1" dirty="0"/>
              <a:t>Científico e de Engenharia</a:t>
            </a:r>
            <a:r>
              <a:rPr lang="pt-BR" dirty="0"/>
              <a:t>: caracterizado por algoritmos de processamento de números</a:t>
            </a:r>
          </a:p>
          <a:p>
            <a:pPr lvl="1" eaLnBrk="1" hangingPunct="1"/>
            <a:r>
              <a:rPr lang="pt-BR" dirty="0"/>
              <a:t>biologia molecular, manufatura automatizada</a:t>
            </a:r>
          </a:p>
          <a:p>
            <a:pPr lvl="8"/>
            <a:endParaRPr lang="pt-BR" dirty="0"/>
          </a:p>
          <a:p>
            <a:pPr eaLnBrk="1" hangingPunct="1"/>
            <a:r>
              <a:rPr lang="pt-BR" b="1" dirty="0"/>
              <a:t>Embarcado</a:t>
            </a:r>
            <a:r>
              <a:rPr lang="pt-BR" dirty="0"/>
              <a:t> (Embutido)</a:t>
            </a:r>
            <a:r>
              <a:rPr lang="pt-BR" b="1" dirty="0"/>
              <a:t>:</a:t>
            </a:r>
            <a:r>
              <a:rPr lang="pt-BR" dirty="0"/>
              <a:t> reside em memórias </a:t>
            </a:r>
            <a:r>
              <a:rPr lang="pt-BR" i="1" dirty="0"/>
              <a:t>ROM</a:t>
            </a:r>
            <a:r>
              <a:rPr lang="pt-BR" dirty="0"/>
              <a:t>, usado para controlar produtos e sistemas para os mercados industriais e de consumo</a:t>
            </a:r>
          </a:p>
          <a:p>
            <a:pPr lvl="1" eaLnBrk="1" hangingPunct="1"/>
            <a:r>
              <a:rPr lang="pt-BR" dirty="0"/>
              <a:t>Ex.: teclado para forno </a:t>
            </a:r>
            <a:r>
              <a:rPr lang="pt-BR" dirty="0" err="1"/>
              <a:t>microondas</a:t>
            </a:r>
            <a:endParaRPr lang="pt-BR" dirty="0"/>
          </a:p>
          <a:p>
            <a:pPr lvl="8"/>
            <a:endParaRPr lang="pt-BR" dirty="0"/>
          </a:p>
          <a:p>
            <a:pPr eaLnBrk="1" hangingPunct="1"/>
            <a:r>
              <a:rPr lang="pt-BR" b="1" dirty="0"/>
              <a:t>De Computador Pessoal</a:t>
            </a:r>
            <a:r>
              <a:rPr lang="pt-BR" dirty="0"/>
              <a:t>: envolve processamento de textos, planilhas eletrônicas, diversões etc.</a:t>
            </a:r>
          </a:p>
        </p:txBody>
      </p:sp>
    </p:spTree>
    <p:extLst>
      <p:ext uri="{BB962C8B-B14F-4D97-AF65-F5344CB8AC3E}">
        <p14:creationId xmlns:p14="http://schemas.microsoft.com/office/powerpoint/2010/main" val="136239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pt-BR" dirty="0"/>
              <a:t>Bibliografia</a:t>
            </a:r>
            <a:endParaRPr lang="pt-BR" sz="4400" dirty="0">
              <a:solidFill>
                <a:srgbClr val="000090"/>
              </a:solidFill>
            </a:endParaRPr>
          </a:p>
        </p:txBody>
      </p:sp>
      <p:sp>
        <p:nvSpPr>
          <p:cNvPr id="24581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 dirty="0">
                <a:solidFill>
                  <a:srgbClr val="292934"/>
                </a:solidFill>
                <a:latin typeface="+mj-lt"/>
              </a:rPr>
              <a:t>Engenharia de Software </a:t>
            </a:r>
            <a:r>
              <a:rPr lang="pt-BR" sz="1200" dirty="0" err="1">
                <a:solidFill>
                  <a:srgbClr val="292934"/>
                </a:solidFill>
                <a:latin typeface="+mj-lt"/>
              </a:rPr>
              <a:t>I</a:t>
            </a:r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24582" name="Espaço Reservado para Número de Slide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67F698D-5F6F-449A-AEC0-47486688B86C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2</a:t>
            </a:fld>
            <a:endParaRPr lang="pt-BR" sz="120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24579" name="Espaço Reservado para Conteúdo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eaLnBrk="1" hangingPunct="1"/>
            <a:r>
              <a:rPr lang="pt-BR" dirty="0"/>
              <a:t>SOMMERVILLE, I. Engenharia de software. Editora Pearson </a:t>
            </a:r>
            <a:r>
              <a:rPr lang="pt-BR" dirty="0" err="1"/>
              <a:t>Addison</a:t>
            </a:r>
            <a:r>
              <a:rPr lang="pt-BR" dirty="0"/>
              <a:t>-Wesley, 8.ed, 2007.</a:t>
            </a:r>
          </a:p>
          <a:p>
            <a:pPr lvl="8"/>
            <a:endParaRPr lang="pt-BR" dirty="0"/>
          </a:p>
          <a:p>
            <a:pPr eaLnBrk="1" hangingPunct="1"/>
            <a:r>
              <a:rPr lang="pt-BR" dirty="0"/>
              <a:t>PRESSMAN, R. S. Engenharia de Software. 6ª ed. São Paulo: McGraw-Hill, 2006.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1" y="3505200"/>
            <a:ext cx="2409265" cy="32766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00" y="3505200"/>
            <a:ext cx="2540000" cy="32766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Software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Aplicações </a:t>
            </a:r>
            <a:r>
              <a:rPr lang="pt-BR" sz="2200" dirty="0">
                <a:solidFill>
                  <a:srgbClr val="000090"/>
                </a:solidFill>
              </a:rPr>
              <a:t>[3/3]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Características do Software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955884-2A0D-439B-B842-EC5F072164CD}" type="slidenum">
              <a:rPr lang="pt-BR" smtClean="0"/>
              <a:pPr>
                <a:defRPr/>
              </a:pPr>
              <a:t>20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 b="1" dirty="0"/>
              <a:t>De Inteligência Artificial</a:t>
            </a:r>
            <a:r>
              <a:rPr lang="pt-BR" dirty="0"/>
              <a:t>: faz uso de algoritmos não numéricos para resolver problemas que não sejam favoráveis à computação ou à análise direta</a:t>
            </a:r>
          </a:p>
          <a:p>
            <a:pPr lvl="1" eaLnBrk="1" hangingPunct="1"/>
            <a:r>
              <a:rPr lang="pt-BR" dirty="0"/>
              <a:t>Ex.: sistemas especialistas, de reconhecimento de padrões de imagem e voz, de redes neurais artificiais, de jogos</a:t>
            </a:r>
          </a:p>
          <a:p>
            <a:pPr lvl="1" eaLnBrk="1" hangingPunct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2011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Evolução do Software </a:t>
            </a:r>
            <a:r>
              <a:rPr lang="pt-BR" sz="2400" dirty="0"/>
              <a:t>[1/3]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Evolução do Software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955884-2A0D-439B-B842-EC5F072164CD}" type="slidenum">
              <a:rPr lang="pt-BR" smtClean="0"/>
              <a:pPr>
                <a:defRPr/>
              </a:pPr>
              <a:t>21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1950 - 1965</a:t>
            </a:r>
          </a:p>
          <a:p>
            <a:pPr lvl="1"/>
            <a:r>
              <a:rPr lang="pt-BR" dirty="0"/>
              <a:t>O hardware sofreu contínuas mudanças</a:t>
            </a:r>
          </a:p>
          <a:p>
            <a:pPr lvl="1"/>
            <a:r>
              <a:rPr lang="pt-BR" dirty="0"/>
              <a:t>O software era uma arte "secundária" para a qual havia poucos métodos sistemáticos</a:t>
            </a:r>
          </a:p>
          <a:p>
            <a:pPr lvl="1"/>
            <a:r>
              <a:rPr lang="pt-BR" dirty="0"/>
              <a:t>Não havia documentação</a:t>
            </a:r>
          </a:p>
          <a:p>
            <a:pPr lvl="8"/>
            <a:endParaRPr lang="pt-BR" dirty="0"/>
          </a:p>
          <a:p>
            <a:r>
              <a:rPr lang="pt-BR" b="1" dirty="0"/>
              <a:t>1965 - 1975</a:t>
            </a:r>
          </a:p>
          <a:p>
            <a:pPr lvl="1"/>
            <a:r>
              <a:rPr lang="pt-BR" dirty="0"/>
              <a:t>Sistemas multiusuários e sistemas de tempo real</a:t>
            </a:r>
          </a:p>
          <a:p>
            <a:pPr lvl="1"/>
            <a:r>
              <a:rPr lang="pt-BR" dirty="0"/>
              <a:t>1ª geração de </a:t>
            </a:r>
            <a:r>
              <a:rPr lang="pt-BR" i="1" dirty="0" err="1"/>
              <a:t>SGBDs</a:t>
            </a:r>
            <a:endParaRPr lang="pt-BR" i="1" dirty="0"/>
          </a:p>
          <a:p>
            <a:pPr lvl="2"/>
            <a:r>
              <a:rPr lang="pt-BR" i="1" dirty="0"/>
              <a:t>Sistemas de Gerenciamento de Banco de Dados</a:t>
            </a:r>
          </a:p>
          <a:p>
            <a:pPr lvl="1"/>
            <a:r>
              <a:rPr lang="pt-BR" dirty="0"/>
              <a:t>Produto de software</a:t>
            </a:r>
          </a:p>
          <a:p>
            <a:pPr lvl="2"/>
            <a:r>
              <a:rPr lang="pt-BR" dirty="0"/>
              <a:t>Software </a:t>
            </a:r>
            <a:r>
              <a:rPr lang="pt-BR" dirty="0" err="1"/>
              <a:t>houses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596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Evolução do Software </a:t>
            </a:r>
            <a:r>
              <a:rPr lang="pt-BR" sz="2400" dirty="0"/>
              <a:t>[2/3]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Evolução do Software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955884-2A0D-439B-B842-EC5F072164CD}" type="slidenum">
              <a:rPr lang="pt-BR" smtClean="0"/>
              <a:pPr>
                <a:defRPr/>
              </a:pPr>
              <a:t>22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pt-BR" b="1"/>
              <a:t>1965 - 1975</a:t>
            </a:r>
          </a:p>
          <a:p>
            <a:pPr lvl="1"/>
            <a:r>
              <a:rPr lang="pt-BR"/>
              <a:t>Cresce o número de sistemas baseado em computador</a:t>
            </a:r>
          </a:p>
          <a:p>
            <a:pPr lvl="1"/>
            <a:r>
              <a:rPr lang="pt-BR"/>
              <a:t>Manutenção quase impossível</a:t>
            </a:r>
          </a:p>
        </p:txBody>
      </p:sp>
      <p:sp>
        <p:nvSpPr>
          <p:cNvPr id="7" name="Elipse 6"/>
          <p:cNvSpPr/>
          <p:nvPr/>
        </p:nvSpPr>
        <p:spPr>
          <a:xfrm>
            <a:off x="3733800" y="2971800"/>
            <a:ext cx="4572000" cy="12954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...Crise do Software!</a:t>
            </a:r>
          </a:p>
        </p:txBody>
      </p:sp>
      <p:pic>
        <p:nvPicPr>
          <p:cNvPr id="3074" name="Picture 2" descr="D:\Documentos\Imagens\_Aulas\Ativida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348" y="3352800"/>
            <a:ext cx="1787652" cy="3505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Documentos\Imagens\_Aulas\bug1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275" y="4953000"/>
            <a:ext cx="2032000" cy="1524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02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Evolução do Software </a:t>
            </a:r>
            <a:r>
              <a:rPr lang="pt-BR" sz="2400" dirty="0"/>
              <a:t>[3/3]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Evolução do Software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955884-2A0D-439B-B842-EC5F072164CD}" type="slidenum">
              <a:rPr lang="pt-BR" smtClean="0"/>
              <a:pPr>
                <a:defRPr/>
              </a:pPr>
              <a:t>23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1975 - Hoje</a:t>
            </a:r>
          </a:p>
          <a:p>
            <a:pPr lvl="1"/>
            <a:r>
              <a:rPr lang="pt-BR" dirty="0"/>
              <a:t>Sistemas distribuídos</a:t>
            </a:r>
          </a:p>
          <a:p>
            <a:pPr lvl="1"/>
            <a:r>
              <a:rPr lang="pt-BR" dirty="0"/>
              <a:t>Redes de computadores</a:t>
            </a:r>
          </a:p>
          <a:p>
            <a:pPr lvl="1"/>
            <a:r>
              <a:rPr lang="pt-BR" dirty="0"/>
              <a:t>Uso generalizado de microprocessadores</a:t>
            </a:r>
          </a:p>
          <a:p>
            <a:pPr lvl="1"/>
            <a:r>
              <a:rPr lang="pt-BR" dirty="0"/>
              <a:t>Inteligência artificial</a:t>
            </a:r>
          </a:p>
          <a:p>
            <a:pPr lvl="1"/>
            <a:r>
              <a:rPr lang="pt-BR" dirty="0"/>
              <a:t>Hardware de baixo custo</a:t>
            </a:r>
          </a:p>
          <a:p>
            <a:pPr lvl="1"/>
            <a:r>
              <a:rPr lang="pt-BR" dirty="0"/>
              <a:t>Sistemas especialistas</a:t>
            </a:r>
          </a:p>
          <a:p>
            <a:pPr lvl="1"/>
            <a:r>
              <a:rPr lang="pt-BR" dirty="0"/>
              <a:t>Ciência de dados</a:t>
            </a:r>
          </a:p>
        </p:txBody>
      </p:sp>
    </p:spTree>
    <p:extLst>
      <p:ext uri="{BB962C8B-B14F-4D97-AF65-F5344CB8AC3E}">
        <p14:creationId xmlns:p14="http://schemas.microsoft.com/office/powerpoint/2010/main" val="409993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que se refere a Crise do Software?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Crise do Software </a:t>
            </a:r>
            <a:r>
              <a:rPr lang="pt-BR" sz="2800" dirty="0"/>
              <a:t>[1/3]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Crise do Software</a:t>
            </a:r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915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Documentos\Imagens\_Aulas\crise.jpg"/>
          <p:cNvPicPr>
            <a:picLocks noChangeAspect="1" noChangeArrowheads="1"/>
          </p:cNvPicPr>
          <p:nvPr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736354"/>
            <a:ext cx="4701464" cy="4045446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Crise do Software </a:t>
            </a:r>
            <a:r>
              <a:rPr lang="pt-BR" sz="2800" dirty="0"/>
              <a:t>[2/3]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Crise do Software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955884-2A0D-439B-B842-EC5F072164CD}" type="slidenum">
              <a:rPr lang="pt-BR" smtClean="0"/>
              <a:pPr>
                <a:defRPr/>
              </a:pPr>
              <a:t>25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  <a:p>
            <a:endParaRPr lang="pt-BR"/>
          </a:p>
          <a:p>
            <a:endParaRPr lang="pt-BR"/>
          </a:p>
          <a:p>
            <a:r>
              <a:rPr lang="pt-BR"/>
              <a:t>Refere-se a um</a:t>
            </a:r>
            <a:br>
              <a:rPr lang="pt-BR"/>
            </a:br>
            <a:r>
              <a:rPr lang="pt-BR"/>
              <a:t>conjunto de problemas</a:t>
            </a:r>
            <a:br>
              <a:rPr lang="pt-BR"/>
            </a:br>
            <a:r>
              <a:rPr lang="pt-BR"/>
              <a:t>encontrados no</a:t>
            </a:r>
            <a:br>
              <a:rPr lang="pt-BR"/>
            </a:br>
            <a:r>
              <a:rPr lang="pt-BR"/>
              <a:t>desenvolvimento de</a:t>
            </a:r>
            <a:br>
              <a:rPr lang="pt-BR"/>
            </a:br>
            <a:r>
              <a:rPr lang="pt-BR"/>
              <a:t>software</a:t>
            </a:r>
          </a:p>
        </p:txBody>
      </p:sp>
      <p:sp>
        <p:nvSpPr>
          <p:cNvPr id="7" name="Texto explicativo em forma de nuvem 6"/>
          <p:cNvSpPr/>
          <p:nvPr/>
        </p:nvSpPr>
        <p:spPr>
          <a:xfrm>
            <a:off x="1991436" y="1956558"/>
            <a:ext cx="3962400" cy="1524000"/>
          </a:xfrm>
          <a:prstGeom prst="cloudCallout">
            <a:avLst>
              <a:gd name="adj1" fmla="val 10995"/>
              <a:gd name="adj2" fmla="val -82597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tx1"/>
                </a:solidFill>
              </a:rPr>
              <a:t>Aflição crônica!</a:t>
            </a:r>
          </a:p>
        </p:txBody>
      </p:sp>
    </p:spTree>
    <p:extLst>
      <p:ext uri="{BB962C8B-B14F-4D97-AF65-F5344CB8AC3E}">
        <p14:creationId xmlns:p14="http://schemas.microsoft.com/office/powerpoint/2010/main" val="345927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Crise do Software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Problemas </a:t>
            </a:r>
            <a:r>
              <a:rPr lang="pt-BR" sz="2200" dirty="0">
                <a:solidFill>
                  <a:srgbClr val="000090"/>
                </a:solidFill>
              </a:rPr>
              <a:t>[1/2]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Crise do Software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955884-2A0D-439B-B842-EC5F072164CD}" type="slidenum">
              <a:rPr lang="pt-BR" smtClean="0"/>
              <a:pPr>
                <a:defRPr/>
              </a:pPr>
              <a:t>26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As </a:t>
            </a:r>
            <a:r>
              <a:rPr lang="pt-BR" dirty="0">
                <a:solidFill>
                  <a:srgbClr val="800000"/>
                </a:solidFill>
              </a:rPr>
              <a:t>estimativas de prazo</a:t>
            </a:r>
            <a:r>
              <a:rPr lang="pt-BR" dirty="0"/>
              <a:t> e de custo são frequentemente </a:t>
            </a:r>
            <a:r>
              <a:rPr lang="pt-BR" dirty="0">
                <a:solidFill>
                  <a:srgbClr val="800000"/>
                </a:solidFill>
              </a:rPr>
              <a:t>imprecisas</a:t>
            </a:r>
          </a:p>
          <a:p>
            <a:pPr lvl="1"/>
            <a:r>
              <a:rPr lang="pt-BR" dirty="0"/>
              <a:t>Não era dedicado tempo para coletar dados sobre o processo de desenvolvimento de software</a:t>
            </a:r>
          </a:p>
          <a:p>
            <a:pPr lvl="1"/>
            <a:r>
              <a:rPr lang="pt-BR" dirty="0"/>
              <a:t>Sem nenhuma indicação sólida de produtividade, não era possível avaliar com precisão a eficácia de novas ferramentas, métodos ou padrões</a:t>
            </a:r>
          </a:p>
          <a:p>
            <a:pPr lvl="8"/>
            <a:endParaRPr lang="pt-BR" dirty="0"/>
          </a:p>
          <a:p>
            <a:r>
              <a:rPr lang="pt-BR" dirty="0">
                <a:solidFill>
                  <a:srgbClr val="800000"/>
                </a:solidFill>
              </a:rPr>
              <a:t>Insatisfação</a:t>
            </a:r>
            <a:r>
              <a:rPr lang="pt-BR" dirty="0"/>
              <a:t> do cliente </a:t>
            </a:r>
            <a:r>
              <a:rPr lang="pt-BR" dirty="0">
                <a:solidFill>
                  <a:srgbClr val="800000"/>
                </a:solidFill>
              </a:rPr>
              <a:t>com o sistema</a:t>
            </a:r>
            <a:r>
              <a:rPr lang="pt-BR" dirty="0"/>
              <a:t> concluído</a:t>
            </a:r>
          </a:p>
          <a:p>
            <a:pPr lvl="1"/>
            <a:r>
              <a:rPr lang="pt-BR" dirty="0"/>
              <a:t>Os projetos de desenvolvimento de software eram normalmente efetuados apenas com um </a:t>
            </a:r>
            <a:r>
              <a:rPr lang="pt-BR" dirty="0">
                <a:solidFill>
                  <a:srgbClr val="800000"/>
                </a:solidFill>
              </a:rPr>
              <a:t>vago indício das exigências do cliente</a:t>
            </a:r>
          </a:p>
        </p:txBody>
      </p:sp>
    </p:spTree>
    <p:extLst>
      <p:ext uri="{BB962C8B-B14F-4D97-AF65-F5344CB8AC3E}">
        <p14:creationId xmlns:p14="http://schemas.microsoft.com/office/powerpoint/2010/main" val="396672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Crise do Software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Problemas </a:t>
            </a:r>
            <a:r>
              <a:rPr lang="pt-BR" sz="2200" dirty="0">
                <a:solidFill>
                  <a:srgbClr val="000090"/>
                </a:solidFill>
              </a:rPr>
              <a:t>[2/2]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Crise do Software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955884-2A0D-439B-B842-EC5F072164CD}" type="slidenum">
              <a:rPr lang="pt-BR" smtClean="0"/>
              <a:pPr>
                <a:defRPr/>
              </a:pPr>
              <a:t>27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</a:t>
            </a:r>
            <a:r>
              <a:rPr lang="pt-BR" dirty="0">
                <a:solidFill>
                  <a:srgbClr val="800000"/>
                </a:solidFill>
              </a:rPr>
              <a:t>qualidade de software</a:t>
            </a:r>
            <a:r>
              <a:rPr lang="pt-BR" dirty="0"/>
              <a:t>, às vezes, era </a:t>
            </a:r>
            <a:r>
              <a:rPr lang="pt-BR" dirty="0">
                <a:solidFill>
                  <a:srgbClr val="800000"/>
                </a:solidFill>
              </a:rPr>
              <a:t>menos que adequada</a:t>
            </a:r>
          </a:p>
          <a:p>
            <a:pPr lvl="1"/>
            <a:r>
              <a:rPr lang="pt-BR" dirty="0"/>
              <a:t>Só recentemente começam a surgir conceitos quantitativos sólidos de garantia de qualidade de software</a:t>
            </a:r>
          </a:p>
          <a:p>
            <a:pPr lvl="8"/>
            <a:endParaRPr lang="pt-BR" dirty="0"/>
          </a:p>
          <a:p>
            <a:r>
              <a:rPr lang="pt-BR" dirty="0"/>
              <a:t>O </a:t>
            </a:r>
            <a:r>
              <a:rPr lang="pt-BR" dirty="0">
                <a:solidFill>
                  <a:srgbClr val="800000"/>
                </a:solidFill>
              </a:rPr>
              <a:t>software</a:t>
            </a:r>
            <a:r>
              <a:rPr lang="pt-BR" dirty="0"/>
              <a:t> existente era muito </a:t>
            </a:r>
            <a:r>
              <a:rPr lang="pt-BR" dirty="0">
                <a:solidFill>
                  <a:srgbClr val="800000"/>
                </a:solidFill>
              </a:rPr>
              <a:t>difícil de se manter</a:t>
            </a:r>
          </a:p>
          <a:p>
            <a:pPr lvl="1"/>
            <a:r>
              <a:rPr lang="pt-BR" dirty="0"/>
              <a:t>A tarefa de </a:t>
            </a:r>
            <a:r>
              <a:rPr lang="pt-BR" dirty="0">
                <a:solidFill>
                  <a:srgbClr val="800000"/>
                </a:solidFill>
              </a:rPr>
              <a:t>manutenção devorava o orçamento destinado ao software</a:t>
            </a:r>
          </a:p>
          <a:p>
            <a:pPr lvl="1"/>
            <a:r>
              <a:rPr lang="pt-BR" dirty="0"/>
              <a:t>A facilidade de manutenção não era enfatizada como um critério importante</a:t>
            </a:r>
          </a:p>
        </p:txBody>
      </p:sp>
    </p:spTree>
    <p:extLst>
      <p:ext uri="{BB962C8B-B14F-4D97-AF65-F5344CB8AC3E}">
        <p14:creationId xmlns:p14="http://schemas.microsoft.com/office/powerpoint/2010/main" val="326512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Crise do Software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Causas dos Problemas </a:t>
            </a:r>
            <a:r>
              <a:rPr lang="pt-BR" sz="2200" dirty="0">
                <a:solidFill>
                  <a:srgbClr val="000090"/>
                </a:solidFill>
              </a:rPr>
              <a:t>[1/2]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Crise do Software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955884-2A0D-439B-B842-EC5F072164CD}" type="slidenum">
              <a:rPr lang="pt-BR" smtClean="0"/>
              <a:pPr>
                <a:defRPr/>
              </a:pPr>
              <a:t>28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Próprio caráter do software</a:t>
            </a:r>
          </a:p>
          <a:p>
            <a:pPr lvl="8"/>
            <a:endParaRPr lang="pt-BR" b="1" dirty="0"/>
          </a:p>
          <a:p>
            <a:pPr lvl="1"/>
            <a:r>
              <a:rPr lang="pt-BR" dirty="0"/>
              <a:t>O software é um elemento de sistema lógico e não físico</a:t>
            </a:r>
          </a:p>
          <a:p>
            <a:pPr lvl="8"/>
            <a:endParaRPr lang="pt-BR" dirty="0"/>
          </a:p>
          <a:p>
            <a:pPr lvl="1"/>
            <a:r>
              <a:rPr lang="pt-BR" dirty="0">
                <a:solidFill>
                  <a:srgbClr val="800000"/>
                </a:solidFill>
              </a:rPr>
              <a:t>O software não se desgasta, mas se deteriora</a:t>
            </a:r>
          </a:p>
        </p:txBody>
      </p:sp>
    </p:spTree>
    <p:extLst>
      <p:ext uri="{BB962C8B-B14F-4D97-AF65-F5344CB8AC3E}">
        <p14:creationId xmlns:p14="http://schemas.microsoft.com/office/powerpoint/2010/main" val="132263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Crise do Software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Causas dos Problemas </a:t>
            </a:r>
            <a:r>
              <a:rPr lang="pt-BR" sz="2200" dirty="0">
                <a:solidFill>
                  <a:srgbClr val="000090"/>
                </a:solidFill>
              </a:rPr>
              <a:t>[2/2]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Crise do Software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955884-2A0D-439B-B842-EC5F072164CD}" type="slidenum">
              <a:rPr lang="pt-BR" smtClean="0"/>
              <a:pPr>
                <a:defRPr/>
              </a:pPr>
              <a:t>29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>
                <a:solidFill>
                  <a:srgbClr val="800000"/>
                </a:solidFill>
              </a:rPr>
              <a:t>Falhas de pessoas</a:t>
            </a:r>
            <a:r>
              <a:rPr lang="pt-BR" b="1" dirty="0"/>
              <a:t> responsáveis pelo desenvolvimento de software</a:t>
            </a:r>
          </a:p>
          <a:p>
            <a:pPr lvl="8"/>
            <a:endParaRPr lang="pt-BR" dirty="0"/>
          </a:p>
          <a:p>
            <a:pPr lvl="1"/>
            <a:r>
              <a:rPr lang="pt-BR" dirty="0"/>
              <a:t>Gerentes sem nenhuma experiência em software</a:t>
            </a:r>
          </a:p>
          <a:p>
            <a:pPr lvl="8"/>
            <a:endParaRPr lang="pt-BR" dirty="0"/>
          </a:p>
          <a:p>
            <a:pPr lvl="1"/>
            <a:r>
              <a:rPr lang="pt-BR" dirty="0"/>
              <a:t>Profissionais da área de software têm </a:t>
            </a:r>
            <a:r>
              <a:rPr lang="pt-BR" dirty="0">
                <a:solidFill>
                  <a:srgbClr val="800000"/>
                </a:solidFill>
              </a:rPr>
              <a:t>pouco treinamento</a:t>
            </a:r>
            <a:r>
              <a:rPr lang="pt-BR" dirty="0"/>
              <a:t> formal em novas técnicas para o desenvolvimento de software</a:t>
            </a:r>
          </a:p>
          <a:p>
            <a:pPr lvl="8"/>
            <a:endParaRPr lang="pt-BR" dirty="0"/>
          </a:p>
          <a:p>
            <a:pPr lvl="1"/>
            <a:r>
              <a:rPr lang="pt-BR" dirty="0"/>
              <a:t>Resistência a mudanças</a:t>
            </a:r>
          </a:p>
        </p:txBody>
      </p:sp>
    </p:spTree>
    <p:extLst>
      <p:ext uri="{BB962C8B-B14F-4D97-AF65-F5344CB8AC3E}">
        <p14:creationId xmlns:p14="http://schemas.microsoft.com/office/powerpoint/2010/main" val="259201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/>
              <a:t>Tópicos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Conceitos Básicos</a:t>
            </a:r>
          </a:p>
          <a:p>
            <a:pPr marL="1050925" lvl="4" indent="0">
              <a:buNone/>
            </a:pPr>
            <a:endParaRPr lang="pt-B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Características do Software</a:t>
            </a:r>
          </a:p>
          <a:p>
            <a:pPr lvl="3"/>
            <a:endParaRPr lang="pt-B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Evolução do Software</a:t>
            </a:r>
          </a:p>
          <a:p>
            <a:pPr lvl="3"/>
            <a:endParaRPr lang="pt-B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Crise do Software</a:t>
            </a:r>
          </a:p>
          <a:p>
            <a:pPr lvl="3"/>
            <a:endParaRPr lang="pt-B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Falhas Famosas de Softwares</a:t>
            </a:r>
          </a:p>
          <a:p>
            <a:pPr lvl="3"/>
            <a:endParaRPr lang="pt-B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Engenharia de Software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Conceitos Básicos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5D734B-1322-4C51-8706-5BBD606C06B2}" type="slidenum">
              <a:rPr lang="pt-BR" smtClean="0"/>
              <a:pPr>
                <a:defRPr/>
              </a:pPr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626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Crise do Software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Crise do Software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30</a:t>
            </a:fld>
            <a:endParaRPr lang="pt-BR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Será que existem mais causas dos problemas da</a:t>
            </a:r>
            <a:br>
              <a:rPr lang="pt-BR" dirty="0"/>
            </a:br>
            <a:r>
              <a:rPr lang="pt-BR" dirty="0"/>
              <a:t>Crise do Software?</a:t>
            </a:r>
          </a:p>
        </p:txBody>
      </p:sp>
    </p:spTree>
    <p:extLst>
      <p:ext uri="{BB962C8B-B14F-4D97-AF65-F5344CB8AC3E}">
        <p14:creationId xmlns:p14="http://schemas.microsoft.com/office/powerpoint/2010/main" val="427016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Crise do Software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Mitos do Software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Crise do Software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955884-2A0D-439B-B842-EC5F072164CD}" type="slidenum">
              <a:rPr lang="pt-BR" smtClean="0"/>
              <a:pPr>
                <a:defRPr/>
              </a:pPr>
              <a:t>31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/>
              <a:t>Propagaram desinformação e confusão</a:t>
            </a:r>
          </a:p>
          <a:p>
            <a:pPr lvl="8"/>
            <a:endParaRPr lang="pt-BR"/>
          </a:p>
          <a:p>
            <a:pPr lvl="1"/>
            <a:r>
              <a:rPr lang="pt-BR" b="1"/>
              <a:t>Mitos Administrativos</a:t>
            </a:r>
          </a:p>
          <a:p>
            <a:pPr lvl="8"/>
            <a:endParaRPr lang="pt-BR"/>
          </a:p>
          <a:p>
            <a:pPr lvl="1"/>
            <a:r>
              <a:rPr lang="pt-BR" b="1"/>
              <a:t>Mitos relacionados ao Cliente</a:t>
            </a:r>
          </a:p>
          <a:p>
            <a:pPr lvl="8"/>
            <a:endParaRPr lang="pt-BR"/>
          </a:p>
          <a:p>
            <a:pPr lvl="1"/>
            <a:r>
              <a:rPr lang="pt-BR" b="1"/>
              <a:t>Mitos relacionados ao Profissional</a:t>
            </a:r>
          </a:p>
        </p:txBody>
      </p:sp>
    </p:spTree>
    <p:extLst>
      <p:ext uri="{BB962C8B-B14F-4D97-AF65-F5344CB8AC3E}">
        <p14:creationId xmlns:p14="http://schemas.microsoft.com/office/powerpoint/2010/main" val="428529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Mitos do Software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Administrativo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Crise do Software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955884-2A0D-439B-B842-EC5F072164CD}" type="slidenum">
              <a:rPr lang="pt-BR" smtClean="0"/>
              <a:pPr>
                <a:defRPr/>
              </a:pPr>
              <a:t>32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Mito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Meu pessoal tem ferramentas de desenvolvimento de software de última geração, afinal, compramos os mais novos computadores</a:t>
            </a:r>
          </a:p>
          <a:p>
            <a:pPr lvl="8"/>
            <a:endParaRPr lang="pt-BR" dirty="0"/>
          </a:p>
          <a:p>
            <a:r>
              <a:rPr lang="pt-BR" b="1" dirty="0"/>
              <a:t>Realidade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É preciso muito mais do que os mais recentes computadores para se ter um desenvolvimento de software de alta qualidade</a:t>
            </a:r>
          </a:p>
        </p:txBody>
      </p:sp>
    </p:spTree>
    <p:extLst>
      <p:ext uri="{BB962C8B-B14F-4D97-AF65-F5344CB8AC3E}">
        <p14:creationId xmlns:p14="http://schemas.microsoft.com/office/powerpoint/2010/main" val="352821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Mitos do Software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Relacionado ao Cliente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Crise do Software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955884-2A0D-439B-B842-EC5F072164CD}" type="slidenum">
              <a:rPr lang="pt-BR" smtClean="0"/>
              <a:pPr>
                <a:defRPr/>
              </a:pPr>
              <a:t>33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Mito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Os requisitos de projeto modificam-se continuamente, mas as mudanças podem ser facilmente acomodadas, pois o software é flexível</a:t>
            </a:r>
          </a:p>
          <a:p>
            <a:pPr lvl="8"/>
            <a:endParaRPr lang="pt-BR" dirty="0"/>
          </a:p>
          <a:p>
            <a:r>
              <a:rPr lang="pt-BR" b="1" dirty="0"/>
              <a:t>Realidade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Uma mudança, quando solicitada tardiamente em um projeto, pode ser maior do que a ordem de magnitude mais dispendiosa da mesma mudança solicitada nas fases iniciais</a:t>
            </a:r>
          </a:p>
        </p:txBody>
      </p:sp>
    </p:spTree>
    <p:extLst>
      <p:ext uri="{BB962C8B-B14F-4D97-AF65-F5344CB8AC3E}">
        <p14:creationId xmlns:p14="http://schemas.microsoft.com/office/powerpoint/2010/main" val="420043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Mitos do Software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Relacionado ao Profissional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Crise do Software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955884-2A0D-439B-B842-EC5F072164CD}" type="slidenum">
              <a:rPr lang="pt-BR" smtClean="0"/>
              <a:pPr>
                <a:defRPr/>
              </a:pPr>
              <a:t>34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Mito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Assim que escrevermos o programa e o colocarmos em funcionamento, nosso trabalho estará completo</a:t>
            </a:r>
          </a:p>
          <a:p>
            <a:pPr lvl="8"/>
            <a:endParaRPr lang="pt-BR" dirty="0"/>
          </a:p>
          <a:p>
            <a:r>
              <a:rPr lang="pt-BR" b="1" dirty="0"/>
              <a:t>Realidade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Os dados da indústria indicam que entre 50 e 70% de todo esforço gasto em um programa serão despendidos depois de ele ter sido entregue pela primeira vez ao cliente</a:t>
            </a:r>
          </a:p>
        </p:txBody>
      </p:sp>
    </p:spTree>
    <p:extLst>
      <p:ext uri="{BB962C8B-B14F-4D97-AF65-F5344CB8AC3E}">
        <p14:creationId xmlns:p14="http://schemas.microsoft.com/office/powerpoint/2010/main" val="384927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Falhas Famosas de Softwares </a:t>
            </a:r>
            <a:r>
              <a:rPr lang="en-US" sz="2700" dirty="0"/>
              <a:t>[1/4]</a:t>
            </a:r>
            <a:br>
              <a:rPr lang="en-US" dirty="0"/>
            </a:br>
            <a:r>
              <a:rPr lang="en-US" sz="3100" dirty="0">
                <a:solidFill>
                  <a:srgbClr val="000090"/>
                </a:solidFill>
              </a:rPr>
              <a:t>Tratamento mortal de Cancêr (2000)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Falhas Famosas de Softwares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35</a:t>
            </a:fld>
            <a:endParaRPr lang="pt-BR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Custo:</a:t>
            </a:r>
          </a:p>
          <a:p>
            <a:pPr lvl="1"/>
            <a:r>
              <a:rPr lang="en-US" dirty="0"/>
              <a:t>8 pessoas mortas e 20 </a:t>
            </a:r>
            <a:r>
              <a:rPr lang="en-US" dirty="0" err="1"/>
              <a:t>seriamente</a:t>
            </a:r>
            <a:r>
              <a:rPr lang="en-US" dirty="0"/>
              <a:t> </a:t>
            </a:r>
            <a:r>
              <a:rPr lang="en-US" dirty="0" err="1"/>
              <a:t>feridas</a:t>
            </a:r>
            <a:endParaRPr lang="en-US" dirty="0"/>
          </a:p>
          <a:p>
            <a:pPr lvl="5"/>
            <a:endParaRPr lang="en-US" dirty="0"/>
          </a:p>
          <a:p>
            <a:r>
              <a:rPr lang="en-US" dirty="0"/>
              <a:t>Desastre:</a:t>
            </a:r>
          </a:p>
          <a:p>
            <a:pPr lvl="1"/>
            <a:r>
              <a:rPr lang="en-US" dirty="0"/>
              <a:t>O software de radiação da empresa Multidate calculou mal a dosagem de radiação que deveria ser enviada, expondo pacientes a níveis fatais de radiação;</a:t>
            </a:r>
          </a:p>
          <a:p>
            <a:pPr lvl="1"/>
            <a:r>
              <a:rPr lang="en-US" dirty="0"/>
              <a:t>Os físicos que foram indicados para checar as máquinas foram condenados à morte.</a:t>
            </a:r>
          </a:p>
          <a:p>
            <a:pPr lvl="5"/>
            <a:endParaRPr lang="en-US" dirty="0"/>
          </a:p>
          <a:p>
            <a:r>
              <a:rPr lang="en-US" dirty="0"/>
              <a:t>Causa:</a:t>
            </a:r>
          </a:p>
          <a:p>
            <a:pPr lvl="1"/>
            <a:r>
              <a:rPr lang="en-US" dirty="0"/>
              <a:t>O software calculava a dosagem de radiação baseando-se na ordem de entrada dos dados, e algumas vezes enviava o dobro da dose do que deveria.</a:t>
            </a:r>
          </a:p>
        </p:txBody>
      </p:sp>
    </p:spTree>
    <p:extLst>
      <p:ext uri="{BB962C8B-B14F-4D97-AF65-F5344CB8AC3E}">
        <p14:creationId xmlns:p14="http://schemas.microsoft.com/office/powerpoint/2010/main" val="220905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Falhas Famosas de </a:t>
            </a:r>
            <a:r>
              <a:rPr lang="en-US" dirty="0" err="1"/>
              <a:t>Softwares</a:t>
            </a:r>
            <a:r>
              <a:rPr lang="en-US" dirty="0"/>
              <a:t> </a:t>
            </a:r>
            <a:r>
              <a:rPr lang="en-US" sz="2700" dirty="0"/>
              <a:t>[2/4]</a:t>
            </a:r>
            <a:br>
              <a:rPr lang="en-US" dirty="0"/>
            </a:br>
            <a:r>
              <a:rPr lang="en-US" sz="3100" dirty="0">
                <a:solidFill>
                  <a:srgbClr val="000090"/>
                </a:solidFill>
              </a:rPr>
              <a:t>EDS derruba centro de suporte a crianças (2004)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Falhas Famosas de Softwares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36</a:t>
            </a:fld>
            <a:endParaRPr lang="pt-BR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Custo:</a:t>
            </a:r>
          </a:p>
          <a:p>
            <a:pPr lvl="1"/>
            <a:r>
              <a:rPr lang="en-US" dirty="0"/>
              <a:t>£539 </a:t>
            </a:r>
            <a:r>
              <a:rPr lang="en-US" dirty="0" err="1"/>
              <a:t>milhões</a:t>
            </a:r>
            <a:endParaRPr lang="en-US" dirty="0"/>
          </a:p>
          <a:p>
            <a:pPr lvl="5"/>
            <a:endParaRPr lang="en-US" dirty="0"/>
          </a:p>
          <a:p>
            <a:r>
              <a:rPr lang="en-US" dirty="0"/>
              <a:t>Desastre:</a:t>
            </a:r>
          </a:p>
          <a:p>
            <a:pPr lvl="1"/>
            <a:r>
              <a:rPr lang="en-US" dirty="0"/>
              <a:t>A grande empresa de </a:t>
            </a:r>
            <a:r>
              <a:rPr lang="en-US" dirty="0" err="1"/>
              <a:t>serviços</a:t>
            </a:r>
            <a:r>
              <a:rPr lang="en-US" dirty="0"/>
              <a:t> EDS desenvolveu um sistema para o Centro de Suporte à </a:t>
            </a:r>
            <a:r>
              <a:rPr lang="en-US" dirty="0" err="1"/>
              <a:t>Crianças</a:t>
            </a:r>
            <a:r>
              <a:rPr lang="en-US" dirty="0"/>
              <a:t> (CSA) do </a:t>
            </a:r>
            <a:r>
              <a:rPr lang="en-US" dirty="0" err="1"/>
              <a:t>Reino</a:t>
            </a:r>
            <a:r>
              <a:rPr lang="en-US" dirty="0"/>
              <a:t> </a:t>
            </a:r>
            <a:r>
              <a:rPr lang="en-US" dirty="0" err="1"/>
              <a:t>Unido</a:t>
            </a:r>
            <a:r>
              <a:rPr lang="en-US" dirty="0"/>
              <a:t> que acidentalmente pagou a </a:t>
            </a:r>
            <a:r>
              <a:rPr lang="en-US" dirty="0" err="1"/>
              <a:t>mais</a:t>
            </a:r>
            <a:r>
              <a:rPr lang="en-US" dirty="0"/>
              <a:t> de 1,9 milhões de </a:t>
            </a:r>
            <a:r>
              <a:rPr lang="en-US" dirty="0" err="1"/>
              <a:t>pessoas</a:t>
            </a:r>
            <a:r>
              <a:rPr lang="en-US" dirty="0"/>
              <a:t>. </a:t>
            </a:r>
            <a:r>
              <a:rPr lang="en-US" dirty="0" err="1"/>
              <a:t>Recebeu</a:t>
            </a:r>
            <a:r>
              <a:rPr lang="en-US" dirty="0"/>
              <a:t> o dinheiro de volta em menos de 700.000 </a:t>
            </a:r>
            <a:r>
              <a:rPr lang="en-US" dirty="0" err="1"/>
              <a:t>casos</a:t>
            </a:r>
            <a:r>
              <a:rPr lang="en-US" dirty="0"/>
              <a:t>.</a:t>
            </a:r>
          </a:p>
          <a:p>
            <a:pPr lvl="5"/>
            <a:endParaRPr lang="en-US" dirty="0"/>
          </a:p>
          <a:p>
            <a:r>
              <a:rPr lang="en-US" dirty="0"/>
              <a:t>Causa:</a:t>
            </a:r>
          </a:p>
          <a:p>
            <a:pPr lvl="1"/>
            <a:r>
              <a:rPr lang="en-US" dirty="0"/>
              <a:t>A EDS apresentou um sistema de TI complexo e grande demais para o CSA, ao mesmo tempo em que tentava reestruturar a agência.</a:t>
            </a:r>
          </a:p>
        </p:txBody>
      </p:sp>
    </p:spTree>
    <p:extLst>
      <p:ext uri="{BB962C8B-B14F-4D97-AF65-F5344CB8AC3E}">
        <p14:creationId xmlns:p14="http://schemas.microsoft.com/office/powerpoint/2010/main" val="406994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Falhas Famosas de </a:t>
            </a:r>
            <a:r>
              <a:rPr lang="en-US" dirty="0" err="1"/>
              <a:t>Softwares</a:t>
            </a:r>
            <a:r>
              <a:rPr lang="en-US" dirty="0"/>
              <a:t> </a:t>
            </a:r>
            <a:r>
              <a:rPr lang="en-US" sz="2700" dirty="0"/>
              <a:t>[3/4]</a:t>
            </a:r>
            <a:br>
              <a:rPr lang="en-US" dirty="0"/>
            </a:br>
            <a:r>
              <a:rPr lang="en-US" sz="3100" dirty="0">
                <a:solidFill>
                  <a:srgbClr val="000090"/>
                </a:solidFill>
              </a:rPr>
              <a:t>Desatre no FBI (2005)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Falhas Famosas de Softwares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37</a:t>
            </a:fld>
            <a:endParaRPr lang="pt-BR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Custo:</a:t>
            </a:r>
          </a:p>
          <a:p>
            <a:pPr lvl="1"/>
            <a:r>
              <a:rPr lang="en-US" dirty="0"/>
              <a:t>$105 milhões jogados fora.</a:t>
            </a:r>
          </a:p>
          <a:p>
            <a:pPr lvl="5"/>
            <a:endParaRPr lang="en-US" dirty="0"/>
          </a:p>
          <a:p>
            <a:r>
              <a:rPr lang="en-US" dirty="0"/>
              <a:t>Desastre:</a:t>
            </a:r>
          </a:p>
          <a:p>
            <a:pPr lvl="1"/>
            <a:r>
              <a:rPr lang="en-US" dirty="0"/>
              <a:t>O FBI desistiu da revisão de um sistema após quatro anos de esforço;</a:t>
            </a:r>
          </a:p>
          <a:p>
            <a:pPr lvl="1"/>
            <a:r>
              <a:rPr lang="en-US" dirty="0"/>
              <a:t>O projeto Arquivo Virtual foi um maciço sistema de software integrado para agentes compartilharem arquivos de casos e outras informações.</a:t>
            </a:r>
          </a:p>
          <a:p>
            <a:pPr lvl="5"/>
            <a:endParaRPr lang="en-US" dirty="0"/>
          </a:p>
          <a:p>
            <a:r>
              <a:rPr lang="en-US" dirty="0"/>
              <a:t>Causa:</a:t>
            </a:r>
          </a:p>
          <a:p>
            <a:pPr lvl="1"/>
            <a:r>
              <a:rPr lang="en-US" dirty="0"/>
              <a:t>Má gestão em uma tentativa de construir um projeto de longo prazo com tecnologia ultrapassada, resultando em um sistema complexo e inutilizável.</a:t>
            </a:r>
          </a:p>
        </p:txBody>
      </p:sp>
    </p:spTree>
    <p:extLst>
      <p:ext uri="{BB962C8B-B14F-4D97-AF65-F5344CB8AC3E}">
        <p14:creationId xmlns:p14="http://schemas.microsoft.com/office/powerpoint/2010/main" val="204006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Falhas Famosas de </a:t>
            </a:r>
            <a:r>
              <a:rPr lang="en-US" dirty="0" err="1"/>
              <a:t>Softwares</a:t>
            </a:r>
            <a:r>
              <a:rPr lang="en-US" dirty="0"/>
              <a:t> </a:t>
            </a:r>
            <a:r>
              <a:rPr lang="en-US" sz="2700" dirty="0"/>
              <a:t>[4/3]</a:t>
            </a:r>
            <a:br>
              <a:rPr lang="en-US" dirty="0"/>
            </a:br>
            <a:r>
              <a:rPr lang="en-US" sz="3100" dirty="0" err="1">
                <a:solidFill>
                  <a:srgbClr val="000090"/>
                </a:solidFill>
              </a:rPr>
              <a:t>Mais</a:t>
            </a:r>
            <a:r>
              <a:rPr lang="en-US" sz="3100" dirty="0">
                <a:solidFill>
                  <a:srgbClr val="000090"/>
                </a:solidFill>
              </a:rPr>
              <a:t> </a:t>
            </a:r>
            <a:r>
              <a:rPr lang="en-US" sz="3100" dirty="0" err="1">
                <a:solidFill>
                  <a:srgbClr val="000090"/>
                </a:solidFill>
              </a:rPr>
              <a:t>recente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Falhas Famosas de Softwares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38</a:t>
            </a:fld>
            <a:endParaRPr lang="pt-BR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Quais</a:t>
            </a:r>
            <a:r>
              <a:rPr lang="en-US" dirty="0"/>
              <a:t> </a:t>
            </a:r>
            <a:r>
              <a:rPr lang="en-US" dirty="0" err="1"/>
              <a:t>poderíamos</a:t>
            </a:r>
            <a:r>
              <a:rPr lang="en-US" dirty="0"/>
              <a:t> </a:t>
            </a:r>
            <a:r>
              <a:rPr lang="en-US" dirty="0" err="1"/>
              <a:t>citar</a:t>
            </a:r>
            <a:r>
              <a:rPr lang="en-US" dirty="0"/>
              <a:t> </a:t>
            </a:r>
            <a:r>
              <a:rPr lang="en-US" dirty="0" err="1"/>
              <a:t>atualmente</a:t>
            </a:r>
            <a:r>
              <a:rPr lang="en-US" dirty="0"/>
              <a:t>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Boeing 737 MAX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Diversos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área</a:t>
            </a:r>
            <a:r>
              <a:rPr lang="en-US" dirty="0"/>
              <a:t> de </a:t>
            </a:r>
            <a:r>
              <a:rPr lang="en-US" dirty="0" err="1"/>
              <a:t>segurança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75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/>
              <a:t>Resposta à Crise do Software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Crise do Software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955884-2A0D-439B-B842-EC5F072164CD}" type="slidenum">
              <a:rPr lang="pt-BR" smtClean="0"/>
              <a:pPr>
                <a:defRPr/>
              </a:pPr>
              <a:t>39</a:t>
            </a:fld>
            <a:endParaRPr lang="pt-BR"/>
          </a:p>
        </p:txBody>
      </p:sp>
      <p:sp>
        <p:nvSpPr>
          <p:cNvPr id="7" name="Fluxograma: Fita perfurada 6"/>
          <p:cNvSpPr/>
          <p:nvPr/>
        </p:nvSpPr>
        <p:spPr>
          <a:xfrm>
            <a:off x="1752600" y="1371600"/>
            <a:ext cx="8686800" cy="1905000"/>
          </a:xfrm>
          <a:prstGeom prst="flowChartPunchedTape">
            <a:avLst/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00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Engenharia de Software</a:t>
            </a:r>
          </a:p>
        </p:txBody>
      </p:sp>
      <p:grpSp>
        <p:nvGrpSpPr>
          <p:cNvPr id="8" name="Grupo 7"/>
          <p:cNvGrpSpPr/>
          <p:nvPr/>
        </p:nvGrpSpPr>
        <p:grpSpPr>
          <a:xfrm>
            <a:off x="2921794" y="2830394"/>
            <a:ext cx="6348413" cy="4064000"/>
            <a:chOff x="1397793" y="2830394"/>
            <a:chExt cx="6348413" cy="4064000"/>
          </a:xfrm>
        </p:grpSpPr>
        <p:sp>
          <p:nvSpPr>
            <p:cNvPr id="3" name="CaixaDeTexto 2"/>
            <p:cNvSpPr txBox="1"/>
            <p:nvPr/>
          </p:nvSpPr>
          <p:spPr>
            <a:xfrm>
              <a:off x="3505200" y="3429000"/>
              <a:ext cx="2133600" cy="2057400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pt-BR" sz="7200" b="1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Times New Roman" pitchFamily="18" charset="0"/>
                </a:rPr>
                <a:t>ES</a:t>
              </a:r>
            </a:p>
          </p:txBody>
        </p:sp>
        <p:pic>
          <p:nvPicPr>
            <p:cNvPr id="4098" name="Picture 2" descr="D:\Documentos\Imagens\_Aulas\TI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7793" y="2830394"/>
              <a:ext cx="6348413" cy="4064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8897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que é um Software?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Software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Conceitos Básicos</a:t>
            </a:r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116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Engenharia de Software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Definições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Engenharia de Software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955884-2A0D-439B-B842-EC5F072164CD}" type="slidenum">
              <a:rPr lang="pt-BR" smtClean="0"/>
              <a:pPr>
                <a:defRPr/>
              </a:pPr>
              <a:t>40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“Estabelecimento e uso de sólidos </a:t>
            </a:r>
            <a:r>
              <a:rPr lang="pt-BR" dirty="0">
                <a:solidFill>
                  <a:srgbClr val="800000"/>
                </a:solidFill>
              </a:rPr>
              <a:t>princípios de engenharia </a:t>
            </a:r>
            <a:r>
              <a:rPr lang="pt-BR" dirty="0"/>
              <a:t>para que se possa obter um software </a:t>
            </a:r>
            <a:r>
              <a:rPr lang="pt-BR" dirty="0">
                <a:solidFill>
                  <a:srgbClr val="800000"/>
                </a:solidFill>
              </a:rPr>
              <a:t>economicamente viável</a:t>
            </a:r>
            <a:r>
              <a:rPr lang="pt-BR" dirty="0"/>
              <a:t> que seja </a:t>
            </a:r>
            <a:r>
              <a:rPr lang="pt-BR" dirty="0">
                <a:solidFill>
                  <a:srgbClr val="800000"/>
                </a:solidFill>
              </a:rPr>
              <a:t>confiável</a:t>
            </a:r>
            <a:r>
              <a:rPr lang="pt-BR" dirty="0"/>
              <a:t> e que </a:t>
            </a:r>
            <a:r>
              <a:rPr lang="pt-BR" dirty="0">
                <a:solidFill>
                  <a:srgbClr val="800000"/>
                </a:solidFill>
              </a:rPr>
              <a:t>funcione eficientemente</a:t>
            </a:r>
            <a:r>
              <a:rPr lang="pt-BR" dirty="0"/>
              <a:t> em máquinas reais”</a:t>
            </a:r>
          </a:p>
          <a:p>
            <a:pPr marL="546100" lvl="2" indent="0" algn="r">
              <a:buNone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[Pressman]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marL="0" indent="0">
              <a:buNone/>
            </a:pPr>
            <a:r>
              <a:rPr lang="pt-BR" dirty="0"/>
              <a:t>“Aplicação de uma </a:t>
            </a:r>
            <a:r>
              <a:rPr lang="pt-BR" u="sng" dirty="0">
                <a:solidFill>
                  <a:srgbClr val="800000"/>
                </a:solidFill>
              </a:rPr>
              <a:t>abordagem sistemática</a:t>
            </a:r>
            <a:r>
              <a:rPr lang="pt-BR" dirty="0"/>
              <a:t>, </a:t>
            </a:r>
            <a:r>
              <a:rPr lang="pt-BR" dirty="0">
                <a:solidFill>
                  <a:srgbClr val="800000"/>
                </a:solidFill>
              </a:rPr>
              <a:t>disciplinada</a:t>
            </a:r>
            <a:r>
              <a:rPr lang="pt-BR" dirty="0"/>
              <a:t> e </a:t>
            </a:r>
            <a:r>
              <a:rPr lang="pt-BR" dirty="0">
                <a:solidFill>
                  <a:srgbClr val="800000"/>
                </a:solidFill>
              </a:rPr>
              <a:t>possível de ser medida</a:t>
            </a:r>
            <a:r>
              <a:rPr lang="pt-BR" dirty="0"/>
              <a:t> para o desenvolvimento, operação e manutenção do software”</a:t>
            </a:r>
          </a:p>
          <a:p>
            <a:pPr marL="546100" lvl="2" indent="0" algn="r">
              <a:buNone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</a:rPr>
              <a:t>iEEE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]</a:t>
            </a:r>
          </a:p>
        </p:txBody>
      </p:sp>
      <p:sp>
        <p:nvSpPr>
          <p:cNvPr id="7" name="Texto explicativo retangular com cantos arredondados 6"/>
          <p:cNvSpPr/>
          <p:nvPr/>
        </p:nvSpPr>
        <p:spPr>
          <a:xfrm>
            <a:off x="4724400" y="3810000"/>
            <a:ext cx="2836461" cy="609600"/>
          </a:xfrm>
          <a:prstGeom prst="wedgeRoundRectCallout">
            <a:avLst>
              <a:gd name="adj1" fmla="val -1620"/>
              <a:gd name="adj2" fmla="val 116626"/>
              <a:gd name="adj3" fmla="val 16667"/>
            </a:avLst>
          </a:prstGeom>
          <a:solidFill>
            <a:schemeClr val="bg2">
              <a:lumMod val="90000"/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</a:rPr>
              <a:t>Processo de Software</a:t>
            </a:r>
          </a:p>
        </p:txBody>
      </p:sp>
    </p:spTree>
    <p:extLst>
      <p:ext uri="{BB962C8B-B14F-4D97-AF65-F5344CB8AC3E}">
        <p14:creationId xmlns:p14="http://schemas.microsoft.com/office/powerpoint/2010/main" val="379901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Engenharia de Software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Objetivo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Engenharia de Software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955884-2A0D-439B-B842-EC5F072164CD}" type="slidenum">
              <a:rPr lang="pt-BR" smtClean="0"/>
              <a:pPr>
                <a:defRPr/>
              </a:pPr>
              <a:t>41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Auxiliar no processo de produção de software, de maneira que:</a:t>
            </a:r>
          </a:p>
          <a:p>
            <a:pPr lvl="8"/>
            <a:endParaRPr lang="pt-BR" dirty="0"/>
          </a:p>
          <a:p>
            <a:pPr lvl="1"/>
            <a:r>
              <a:rPr lang="pt-BR" dirty="0"/>
              <a:t>o processo dê origem a produtos de </a:t>
            </a:r>
            <a:r>
              <a:rPr lang="pt-BR" dirty="0">
                <a:solidFill>
                  <a:srgbClr val="800000"/>
                </a:solidFill>
              </a:rPr>
              <a:t>alta qualidade</a:t>
            </a:r>
          </a:p>
          <a:p>
            <a:pPr lvl="1"/>
            <a:r>
              <a:rPr lang="pt-BR" dirty="0"/>
              <a:t>produtos sejam produzidos </a:t>
            </a:r>
            <a:r>
              <a:rPr lang="pt-BR" dirty="0">
                <a:solidFill>
                  <a:srgbClr val="800000"/>
                </a:solidFill>
              </a:rPr>
              <a:t>mais rapidamente</a:t>
            </a:r>
          </a:p>
          <a:p>
            <a:pPr lvl="1"/>
            <a:r>
              <a:rPr lang="pt-BR" dirty="0"/>
              <a:t>a um </a:t>
            </a:r>
            <a:r>
              <a:rPr lang="pt-BR" dirty="0">
                <a:solidFill>
                  <a:srgbClr val="800000"/>
                </a:solidFill>
              </a:rPr>
              <a:t>custo reduzido</a:t>
            </a:r>
          </a:p>
          <a:p>
            <a:pPr lvl="8"/>
            <a:endParaRPr lang="pt-BR" dirty="0"/>
          </a:p>
          <a:p>
            <a:r>
              <a:rPr lang="pt-BR" dirty="0"/>
              <a:t>Veio em decorrência da </a:t>
            </a:r>
            <a:r>
              <a:rPr lang="pt-BR" dirty="0">
                <a:solidFill>
                  <a:srgbClr val="800000"/>
                </a:solidFill>
              </a:rPr>
              <a:t>Crise do Software</a:t>
            </a:r>
          </a:p>
        </p:txBody>
      </p:sp>
    </p:spTree>
    <p:extLst>
      <p:ext uri="{BB962C8B-B14F-4D97-AF65-F5344CB8AC3E}">
        <p14:creationId xmlns:p14="http://schemas.microsoft.com/office/powerpoint/2010/main" val="256016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Engenharia de Software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Etapas do Ciclo de vida do software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Engenharia de Software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955884-2A0D-439B-B842-EC5F072164CD}" type="slidenum">
              <a:rPr lang="pt-BR" smtClean="0"/>
              <a:pPr>
                <a:defRPr/>
              </a:pPr>
              <a:t>42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5138" indent="-465138">
              <a:lnSpc>
                <a:spcPct val="95000"/>
              </a:lnSpc>
              <a:buFont typeface="+mj-lt"/>
              <a:buAutoNum type="arabicPeriod"/>
            </a:pPr>
            <a:r>
              <a:rPr lang="pt-BR" b="1" dirty="0"/>
              <a:t>Análise</a:t>
            </a:r>
            <a:endParaRPr lang="pt-BR" dirty="0"/>
          </a:p>
          <a:p>
            <a:pPr marL="274637" lvl="1" indent="0">
              <a:lnSpc>
                <a:spcPct val="95000"/>
              </a:lnSpc>
              <a:buNone/>
            </a:pPr>
            <a:r>
              <a:rPr lang="pt-BR" dirty="0"/>
              <a:t>Estabelecer os requisitos e restrições do sistema.</a:t>
            </a:r>
            <a:endParaRPr lang="pt-BR" b="1" dirty="0"/>
          </a:p>
          <a:p>
            <a:pPr marL="465138" indent="-465138">
              <a:lnSpc>
                <a:spcPct val="95000"/>
              </a:lnSpc>
              <a:buFont typeface="+mj-lt"/>
              <a:buAutoNum type="arabicPeriod"/>
            </a:pPr>
            <a:r>
              <a:rPr lang="pt-BR" b="1" dirty="0"/>
              <a:t>Projeto</a:t>
            </a:r>
          </a:p>
          <a:p>
            <a:pPr marL="274637" lvl="1" indent="0">
              <a:lnSpc>
                <a:spcPct val="95000"/>
              </a:lnSpc>
              <a:buNone/>
            </a:pPr>
            <a:r>
              <a:rPr lang="pt-BR" dirty="0"/>
              <a:t>Produzir um modelo documentado do sistema.</a:t>
            </a:r>
          </a:p>
          <a:p>
            <a:pPr marL="465138" indent="-465138">
              <a:lnSpc>
                <a:spcPct val="95000"/>
              </a:lnSpc>
              <a:buFont typeface="+mj-lt"/>
              <a:buAutoNum type="arabicPeriod"/>
            </a:pPr>
            <a:r>
              <a:rPr lang="pt-BR" b="1" dirty="0"/>
              <a:t>Implementação</a:t>
            </a:r>
          </a:p>
          <a:p>
            <a:pPr marL="274637" lvl="1" indent="0">
              <a:lnSpc>
                <a:spcPct val="95000"/>
              </a:lnSpc>
              <a:buNone/>
            </a:pPr>
            <a:r>
              <a:rPr lang="pt-BR" dirty="0"/>
              <a:t>Construir o sistema.</a:t>
            </a:r>
          </a:p>
          <a:p>
            <a:pPr marL="465138" indent="-465138">
              <a:lnSpc>
                <a:spcPct val="95000"/>
              </a:lnSpc>
              <a:buFont typeface="+mj-lt"/>
              <a:buAutoNum type="arabicPeriod"/>
            </a:pPr>
            <a:r>
              <a:rPr lang="pt-BR" b="1"/>
              <a:t>Teste</a:t>
            </a:r>
            <a:endParaRPr lang="pt-BR" dirty="0"/>
          </a:p>
          <a:p>
            <a:pPr marL="274637" lvl="1" indent="0">
              <a:lnSpc>
                <a:spcPct val="95000"/>
              </a:lnSpc>
              <a:buNone/>
            </a:pPr>
            <a:r>
              <a:rPr lang="pt-BR" dirty="0"/>
              <a:t>Verificar se o sistema atende às especificações requeridas.</a:t>
            </a:r>
          </a:p>
          <a:p>
            <a:pPr marL="465138" indent="-465138">
              <a:lnSpc>
                <a:spcPct val="95000"/>
              </a:lnSpc>
              <a:buFont typeface="+mj-lt"/>
              <a:buAutoNum type="arabicPeriod"/>
            </a:pPr>
            <a:r>
              <a:rPr lang="pt-BR" b="1" dirty="0"/>
              <a:t>Implantação</a:t>
            </a:r>
          </a:p>
          <a:p>
            <a:pPr marL="274637" lvl="1" indent="0">
              <a:lnSpc>
                <a:spcPct val="95000"/>
              </a:lnSpc>
              <a:buNone/>
            </a:pPr>
            <a:r>
              <a:rPr lang="pt-BR" dirty="0"/>
              <a:t>Liberar o sistema para o cliente e garantir que ele seja operacional.</a:t>
            </a:r>
          </a:p>
          <a:p>
            <a:pPr marL="465138" indent="-465138">
              <a:lnSpc>
                <a:spcPct val="95000"/>
              </a:lnSpc>
              <a:buFont typeface="+mj-lt"/>
              <a:buAutoNum type="arabicPeriod"/>
            </a:pPr>
            <a:r>
              <a:rPr lang="pt-BR" b="1" dirty="0"/>
              <a:t>Manutenção</a:t>
            </a:r>
          </a:p>
          <a:p>
            <a:pPr marL="274637" lvl="1" indent="0">
              <a:lnSpc>
                <a:spcPct val="95000"/>
              </a:lnSpc>
              <a:buNone/>
            </a:pPr>
            <a:r>
              <a:rPr lang="pt-BR" dirty="0"/>
              <a:t>Eliminar defeitos e evoluir o  sistema conforme demanda.</a:t>
            </a:r>
          </a:p>
        </p:txBody>
      </p:sp>
    </p:spTree>
    <p:extLst>
      <p:ext uri="{BB962C8B-B14F-4D97-AF65-F5344CB8AC3E}">
        <p14:creationId xmlns:p14="http://schemas.microsoft.com/office/powerpoint/2010/main" val="387821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4"/>
          <p:cNvGrpSpPr>
            <a:grpSpLocks/>
          </p:cNvGrpSpPr>
          <p:nvPr/>
        </p:nvGrpSpPr>
        <p:grpSpPr bwMode="auto">
          <a:xfrm>
            <a:off x="1752600" y="2228850"/>
            <a:ext cx="8623300" cy="2952750"/>
            <a:chOff x="144" y="912"/>
            <a:chExt cx="5432" cy="1860"/>
          </a:xfrm>
        </p:grpSpPr>
        <p:grpSp>
          <p:nvGrpSpPr>
            <p:cNvPr id="9" name="Group 5"/>
            <p:cNvGrpSpPr>
              <a:grpSpLocks/>
            </p:cNvGrpSpPr>
            <p:nvPr/>
          </p:nvGrpSpPr>
          <p:grpSpPr bwMode="auto">
            <a:xfrm>
              <a:off x="144" y="1392"/>
              <a:ext cx="5432" cy="1380"/>
              <a:chOff x="144" y="1392"/>
              <a:chExt cx="5432" cy="1380"/>
            </a:xfrm>
          </p:grpSpPr>
          <p:sp>
            <p:nvSpPr>
              <p:cNvPr id="19" name="Oval 6"/>
              <p:cNvSpPr>
                <a:spLocks noChangeArrowheads="1"/>
              </p:cNvSpPr>
              <p:nvPr/>
            </p:nvSpPr>
            <p:spPr bwMode="auto">
              <a:xfrm>
                <a:off x="144" y="1392"/>
                <a:ext cx="5432" cy="1380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 defTabSz="762000"/>
                <a:endParaRPr lang="pt-BR" sz="2400">
                  <a:solidFill>
                    <a:srgbClr val="474747"/>
                  </a:solidFill>
                  <a:latin typeface="Matura MT Script Capitals" pitchFamily="66" charset="0"/>
                </a:endParaRPr>
              </a:p>
            </p:txBody>
          </p:sp>
          <p:sp>
            <p:nvSpPr>
              <p:cNvPr id="20" name="Rectangle 7"/>
              <p:cNvSpPr>
                <a:spLocks noChangeArrowheads="1"/>
              </p:cNvSpPr>
              <p:nvPr/>
            </p:nvSpPr>
            <p:spPr bwMode="auto">
              <a:xfrm>
                <a:off x="2339" y="2379"/>
                <a:ext cx="944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r>
                  <a:rPr lang="pt-BR" sz="2400" b="1" i="1"/>
                  <a:t>Qualidade</a:t>
                </a:r>
              </a:p>
            </p:txBody>
          </p:sp>
        </p:grpSp>
        <p:grpSp>
          <p:nvGrpSpPr>
            <p:cNvPr id="10" name="Group 8"/>
            <p:cNvGrpSpPr>
              <a:grpSpLocks/>
            </p:cNvGrpSpPr>
            <p:nvPr/>
          </p:nvGrpSpPr>
          <p:grpSpPr bwMode="auto">
            <a:xfrm>
              <a:off x="672" y="1152"/>
              <a:ext cx="4416" cy="1188"/>
              <a:chOff x="672" y="1152"/>
              <a:chExt cx="4416" cy="1188"/>
            </a:xfrm>
          </p:grpSpPr>
          <p:sp>
            <p:nvSpPr>
              <p:cNvPr id="17" name="Oval 9"/>
              <p:cNvSpPr>
                <a:spLocks noChangeArrowheads="1"/>
              </p:cNvSpPr>
              <p:nvPr/>
            </p:nvSpPr>
            <p:spPr bwMode="auto">
              <a:xfrm>
                <a:off x="672" y="1152"/>
                <a:ext cx="4416" cy="1188"/>
              </a:xfrm>
              <a:prstGeom prst="ellipse">
                <a:avLst/>
              </a:prstGeom>
              <a:solidFill>
                <a:srgbClr val="7BD6F3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pt-BR">
                  <a:latin typeface="Arial" charset="0"/>
                </a:endParaRPr>
              </a:p>
            </p:txBody>
          </p:sp>
          <p:sp>
            <p:nvSpPr>
              <p:cNvPr id="18" name="Rectangle 10"/>
              <p:cNvSpPr>
                <a:spLocks noChangeArrowheads="1"/>
              </p:cNvSpPr>
              <p:nvPr/>
            </p:nvSpPr>
            <p:spPr bwMode="auto">
              <a:xfrm>
                <a:off x="2391" y="1947"/>
                <a:ext cx="826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r>
                  <a:rPr lang="pt-BR" sz="2400" b="1" i="1"/>
                  <a:t>Processo</a:t>
                </a:r>
              </a:p>
            </p:txBody>
          </p:sp>
        </p:grpSp>
        <p:grpSp>
          <p:nvGrpSpPr>
            <p:cNvPr id="11" name="Group 11"/>
            <p:cNvGrpSpPr>
              <a:grpSpLocks/>
            </p:cNvGrpSpPr>
            <p:nvPr/>
          </p:nvGrpSpPr>
          <p:grpSpPr bwMode="auto">
            <a:xfrm>
              <a:off x="1200" y="1056"/>
              <a:ext cx="3346" cy="828"/>
              <a:chOff x="1200" y="1056"/>
              <a:chExt cx="3346" cy="828"/>
            </a:xfrm>
          </p:grpSpPr>
          <p:sp>
            <p:nvSpPr>
              <p:cNvPr id="15" name="Oval 12"/>
              <p:cNvSpPr>
                <a:spLocks noChangeArrowheads="1"/>
              </p:cNvSpPr>
              <p:nvPr/>
            </p:nvSpPr>
            <p:spPr bwMode="auto">
              <a:xfrm>
                <a:off x="1200" y="1056"/>
                <a:ext cx="3346" cy="828"/>
              </a:xfrm>
              <a:prstGeom prst="ellipse">
                <a:avLst/>
              </a:prstGeom>
              <a:solidFill>
                <a:srgbClr val="6AC5E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pt-BR">
                  <a:latin typeface="Arial" charset="0"/>
                </a:endParaRPr>
              </a:p>
            </p:txBody>
          </p:sp>
          <p:sp>
            <p:nvSpPr>
              <p:cNvPr id="16" name="Rectangle 13"/>
              <p:cNvSpPr>
                <a:spLocks noChangeArrowheads="1"/>
              </p:cNvSpPr>
              <p:nvPr/>
            </p:nvSpPr>
            <p:spPr bwMode="auto">
              <a:xfrm>
                <a:off x="2421" y="1563"/>
                <a:ext cx="794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r>
                  <a:rPr lang="pt-BR" sz="2400" b="1" i="1"/>
                  <a:t>Métodos</a:t>
                </a:r>
              </a:p>
            </p:txBody>
          </p:sp>
        </p:grpSp>
        <p:grpSp>
          <p:nvGrpSpPr>
            <p:cNvPr id="12" name="Group 14"/>
            <p:cNvGrpSpPr>
              <a:grpSpLocks/>
            </p:cNvGrpSpPr>
            <p:nvPr/>
          </p:nvGrpSpPr>
          <p:grpSpPr bwMode="auto">
            <a:xfrm>
              <a:off x="1584" y="912"/>
              <a:ext cx="2570" cy="636"/>
              <a:chOff x="1584" y="912"/>
              <a:chExt cx="2570" cy="636"/>
            </a:xfrm>
          </p:grpSpPr>
          <p:sp>
            <p:nvSpPr>
              <p:cNvPr id="13" name="Oval 15"/>
              <p:cNvSpPr>
                <a:spLocks noChangeArrowheads="1"/>
              </p:cNvSpPr>
              <p:nvPr/>
            </p:nvSpPr>
            <p:spPr bwMode="auto">
              <a:xfrm>
                <a:off x="1584" y="912"/>
                <a:ext cx="2570" cy="636"/>
              </a:xfrm>
              <a:prstGeom prst="ellipse">
                <a:avLst/>
              </a:prstGeom>
              <a:solidFill>
                <a:srgbClr val="3D9DBB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pt-BR">
                  <a:latin typeface="Arial" charset="0"/>
                </a:endParaRPr>
              </a:p>
            </p:txBody>
          </p:sp>
          <p:sp>
            <p:nvSpPr>
              <p:cNvPr id="14" name="Rectangle 16"/>
              <p:cNvSpPr>
                <a:spLocks noChangeArrowheads="1"/>
              </p:cNvSpPr>
              <p:nvPr/>
            </p:nvSpPr>
            <p:spPr bwMode="auto">
              <a:xfrm>
                <a:off x="2235" y="1179"/>
                <a:ext cx="1149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r>
                  <a:rPr lang="pt-BR" sz="2400" b="1" i="1"/>
                  <a:t>Ferramentas</a:t>
                </a:r>
              </a:p>
            </p:txBody>
          </p:sp>
        </p:grpSp>
      </p:grpSp>
      <p:sp>
        <p:nvSpPr>
          <p:cNvPr id="23" name="Texto explicativo retangular com cantos arredondados 22"/>
          <p:cNvSpPr/>
          <p:nvPr/>
        </p:nvSpPr>
        <p:spPr>
          <a:xfrm>
            <a:off x="3505200" y="1295400"/>
            <a:ext cx="3553134" cy="914400"/>
          </a:xfrm>
          <a:prstGeom prst="wedgeRoundRectCallout">
            <a:avLst>
              <a:gd name="adj1" fmla="val 6080"/>
              <a:gd name="adj2" fmla="val 104691"/>
              <a:gd name="adj3" fmla="val 16667"/>
            </a:avLst>
          </a:prstGeom>
          <a:solidFill>
            <a:schemeClr val="bg2">
              <a:lumMod val="9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</a:rPr>
              <a:t>Apoio automatizado ou </a:t>
            </a:r>
            <a:r>
              <a:rPr lang="pt-BR" sz="1800" dirty="0" err="1">
                <a:solidFill>
                  <a:schemeClr val="tx1"/>
                </a:solidFill>
              </a:rPr>
              <a:t>semi</a:t>
            </a:r>
            <a:r>
              <a:rPr lang="pt-BR" sz="1800" dirty="0">
                <a:solidFill>
                  <a:schemeClr val="tx1"/>
                </a:solidFill>
              </a:rPr>
              <a:t>-automatizado aos métodos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sz="1800" dirty="0" err="1">
                <a:solidFill>
                  <a:schemeClr val="tx1"/>
                </a:solidFill>
              </a:rPr>
              <a:t>Ex</a:t>
            </a:r>
            <a:r>
              <a:rPr lang="pt-BR" sz="1800">
                <a:solidFill>
                  <a:schemeClr val="tx1"/>
                </a:solidFill>
              </a:rPr>
              <a:t>: </a:t>
            </a:r>
            <a:r>
              <a:rPr lang="pt-BR" sz="1800" dirty="0">
                <a:solidFill>
                  <a:schemeClr val="tx1"/>
                </a:solidFill>
              </a:rPr>
              <a:t>Ferramentas </a:t>
            </a:r>
            <a:r>
              <a:rPr lang="pt-BR" sz="1800" i="1" dirty="0">
                <a:solidFill>
                  <a:schemeClr val="tx1"/>
                </a:solidFill>
              </a:rPr>
              <a:t>CASE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Engenharia de Software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Camadas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Engenharia de Software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955884-2A0D-439B-B842-EC5F072164CD}" type="slidenum">
              <a:rPr lang="pt-BR" smtClean="0"/>
              <a:pPr>
                <a:defRPr/>
              </a:pPr>
              <a:t>43</a:t>
            </a:fld>
            <a:endParaRPr lang="pt-BR"/>
          </a:p>
        </p:txBody>
      </p:sp>
      <p:sp>
        <p:nvSpPr>
          <p:cNvPr id="22" name="Texto explicativo retangular com cantos arredondados 21"/>
          <p:cNvSpPr/>
          <p:nvPr/>
        </p:nvSpPr>
        <p:spPr>
          <a:xfrm>
            <a:off x="1593211" y="2514600"/>
            <a:ext cx="3283590" cy="3184526"/>
          </a:xfrm>
          <a:prstGeom prst="wedgeRoundRectCallout">
            <a:avLst>
              <a:gd name="adj1" fmla="val 65203"/>
              <a:gd name="adj2" fmla="val -18422"/>
              <a:gd name="adj3" fmla="val 16667"/>
            </a:avLst>
          </a:prstGeom>
          <a:solidFill>
            <a:schemeClr val="bg2">
              <a:lumMod val="9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itchFamily="34" charset="0"/>
              <a:buChar char="•"/>
            </a:pPr>
            <a:r>
              <a:rPr lang="pt-BR" sz="1800" b="1">
                <a:solidFill>
                  <a:schemeClr val="tx1"/>
                </a:solidFill>
              </a:rPr>
              <a:t>Como</a:t>
            </a:r>
            <a:r>
              <a:rPr lang="pt-BR" sz="1800">
                <a:solidFill>
                  <a:schemeClr val="tx1"/>
                </a:solidFill>
              </a:rPr>
              <a:t> desenvolver o software detalhadamente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pt-BR" sz="1800">
                <a:solidFill>
                  <a:schemeClr val="tx1"/>
                </a:solidFill>
              </a:rPr>
              <a:t>Geralmente introduzem uma notação </a:t>
            </a:r>
            <a:r>
              <a:rPr lang="pt-BR" sz="1800" b="1">
                <a:solidFill>
                  <a:schemeClr val="tx1"/>
                </a:solidFill>
              </a:rPr>
              <a:t>gráfica</a:t>
            </a:r>
            <a:r>
              <a:rPr lang="pt-BR" sz="1800">
                <a:solidFill>
                  <a:schemeClr val="tx1"/>
                </a:solidFill>
              </a:rPr>
              <a:t> ou orientada a uma </a:t>
            </a:r>
            <a:r>
              <a:rPr lang="pt-BR" sz="1800" b="1">
                <a:solidFill>
                  <a:schemeClr val="tx1"/>
                </a:solidFill>
              </a:rPr>
              <a:t>linguagem especial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pt-BR" sz="1800">
                <a:solidFill>
                  <a:schemeClr val="tx1"/>
                </a:solidFill>
              </a:rPr>
              <a:t>Normalmente introduzem um conjunto de critérios para a qualidade de software</a:t>
            </a:r>
          </a:p>
        </p:txBody>
      </p:sp>
      <p:sp>
        <p:nvSpPr>
          <p:cNvPr id="21" name="Texto explicativo retangular com cantos arredondados 20"/>
          <p:cNvSpPr/>
          <p:nvPr/>
        </p:nvSpPr>
        <p:spPr>
          <a:xfrm>
            <a:off x="7315201" y="1219200"/>
            <a:ext cx="3278187" cy="4038600"/>
          </a:xfrm>
          <a:prstGeom prst="wedgeRoundRectCallout">
            <a:avLst>
              <a:gd name="adj1" fmla="val -64775"/>
              <a:gd name="adj2" fmla="val 21149"/>
              <a:gd name="adj3" fmla="val 16667"/>
            </a:avLst>
          </a:prstGeom>
          <a:solidFill>
            <a:schemeClr val="bg2">
              <a:lumMod val="9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800" dirty="0">
                <a:solidFill>
                  <a:schemeClr val="tx1"/>
                </a:solidFill>
              </a:rPr>
              <a:t>Elo de ligação entre métodos e ferramentas: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</a:rPr>
              <a:t>Sequência em que os métodos serão aplicados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</a:rPr>
              <a:t>Produtos que se exige que sejam entregues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</a:rPr>
              <a:t>Controles que ajudam  assegurar a qualidade e coordenar as alterações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</a:rPr>
              <a:t>Marcos de referência que possibilitam administrar o progresso do software</a:t>
            </a:r>
          </a:p>
        </p:txBody>
      </p:sp>
      <p:sp>
        <p:nvSpPr>
          <p:cNvPr id="24" name="Texto explicativo retangular com cantos arredondados 23"/>
          <p:cNvSpPr/>
          <p:nvPr/>
        </p:nvSpPr>
        <p:spPr>
          <a:xfrm>
            <a:off x="6444016" y="5486400"/>
            <a:ext cx="3087359" cy="914400"/>
          </a:xfrm>
          <a:prstGeom prst="wedgeRoundRectCallout">
            <a:avLst>
              <a:gd name="adj1" fmla="val -63751"/>
              <a:gd name="adj2" fmla="val -108748"/>
              <a:gd name="adj3" fmla="val 16667"/>
            </a:avLst>
          </a:prstGeom>
          <a:solidFill>
            <a:schemeClr val="bg2">
              <a:lumMod val="9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pt-BR" sz="1800">
                <a:solidFill>
                  <a:schemeClr val="tx1"/>
                </a:solidFill>
              </a:rPr>
              <a:t>Objetivo </a:t>
            </a:r>
            <a:r>
              <a:rPr lang="pt-BR" sz="1800" dirty="0">
                <a:solidFill>
                  <a:schemeClr val="tx1"/>
                </a:solidFill>
              </a:rPr>
              <a:t>da Engenharia de Software</a:t>
            </a:r>
            <a:endParaRPr lang="pt-BR" sz="18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63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 animBg="1"/>
      <p:bldP spid="21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Software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Definição</a:t>
            </a:r>
            <a:endParaRPr lang="pt-BR" sz="4400" dirty="0">
              <a:solidFill>
                <a:srgbClr val="000090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Conceitos Básicos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955884-2A0D-439B-B842-EC5F072164CD}" type="slidenum">
              <a:rPr lang="pt-BR" smtClean="0"/>
              <a:pPr>
                <a:defRPr/>
              </a:pPr>
              <a:t>5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14400" y="1752600"/>
            <a:ext cx="9474200" cy="4191000"/>
          </a:xfrm>
        </p:spPr>
        <p:txBody>
          <a:bodyPr/>
          <a:lstStyle/>
          <a:p>
            <a:pPr eaLnBrk="1" hangingPunct="1"/>
            <a:r>
              <a:rPr lang="en-US" dirty="0" err="1"/>
              <a:t>Instruções</a:t>
            </a:r>
            <a:endParaRPr lang="en-US" dirty="0"/>
          </a:p>
          <a:p>
            <a:pPr lvl="1" eaLnBrk="1" hangingPunct="1"/>
            <a:r>
              <a:rPr lang="pt-BR" dirty="0"/>
              <a:t>que quando executadas produzem a função e o desempenho desejado</a:t>
            </a:r>
          </a:p>
          <a:p>
            <a:pPr lvl="2" eaLnBrk="1" hangingPunct="1"/>
            <a:endParaRPr lang="pt-BR" dirty="0"/>
          </a:p>
          <a:p>
            <a:pPr eaLnBrk="1" hangingPunct="1"/>
            <a:r>
              <a:rPr lang="pt-BR" dirty="0"/>
              <a:t>Estruturas de dados</a:t>
            </a:r>
          </a:p>
          <a:p>
            <a:pPr lvl="1" eaLnBrk="1" hangingPunct="1"/>
            <a:r>
              <a:rPr lang="pt-BR" dirty="0"/>
              <a:t>que possibilitam que as instruções manipulem adequadamente os dados</a:t>
            </a:r>
          </a:p>
          <a:p>
            <a:pPr lvl="2" eaLnBrk="1" hangingPunct="1"/>
            <a:endParaRPr lang="pt-BR" dirty="0"/>
          </a:p>
          <a:p>
            <a:pPr eaLnBrk="1" hangingPunct="1"/>
            <a:r>
              <a:rPr lang="en-US" dirty="0" err="1"/>
              <a:t>Documentos</a:t>
            </a:r>
            <a:endParaRPr lang="en-US" dirty="0"/>
          </a:p>
          <a:p>
            <a:pPr lvl="1" eaLnBrk="1" hangingPunct="1"/>
            <a:r>
              <a:rPr lang="en-US" dirty="0"/>
              <a:t>que </a:t>
            </a:r>
            <a:r>
              <a:rPr lang="pt-BR" dirty="0"/>
              <a:t>descrevem a operação e o uso do software</a:t>
            </a:r>
          </a:p>
          <a:p>
            <a:pPr lvl="2" eaLnBrk="1" hangingPunct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306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</a:rPr>
              <a:t>Sistema de Informação </a:t>
            </a:r>
            <a:r>
              <a:rPr lang="pt-BR" sz="2200" dirty="0">
                <a:solidFill>
                  <a:srgbClr val="000090"/>
                </a:solidFill>
              </a:rPr>
              <a:t>[1/8]</a:t>
            </a:r>
            <a:endParaRPr lang="pt-BR" sz="3100" dirty="0">
              <a:solidFill>
                <a:srgbClr val="00009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Conceitos Básicos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6</a:t>
            </a:fld>
            <a:endParaRPr lang="pt-BR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09800" y="1828800"/>
            <a:ext cx="7772400" cy="2971800"/>
          </a:xfrm>
        </p:spPr>
        <p:txBody>
          <a:bodyPr/>
          <a:lstStyle/>
          <a:p>
            <a:r>
              <a:rPr lang="pt-BR" dirty="0"/>
              <a:t>Um </a:t>
            </a:r>
            <a:r>
              <a:rPr lang="pt-BR" i="1" dirty="0"/>
              <a:t>SI</a:t>
            </a:r>
            <a:r>
              <a:rPr lang="pt-BR" dirty="0"/>
              <a:t> é parte integrante do sistema de uma empresa...</a:t>
            </a:r>
          </a:p>
          <a:p>
            <a:endParaRPr lang="pt-BR" dirty="0"/>
          </a:p>
          <a:p>
            <a:r>
              <a:rPr lang="pt-BR" dirty="0"/>
              <a:t>Qual a finalidade de um </a:t>
            </a:r>
            <a:r>
              <a:rPr lang="pt-BR" i="1" dirty="0"/>
              <a:t>SI</a:t>
            </a:r>
            <a:r>
              <a:rPr lang="pt-BR" dirty="0"/>
              <a:t>?</a:t>
            </a:r>
          </a:p>
          <a:p>
            <a:endParaRPr lang="pt-BR" dirty="0"/>
          </a:p>
          <a:p>
            <a:r>
              <a:rPr lang="pt-BR" dirty="0"/>
              <a:t>Quais são os elementos de um </a:t>
            </a:r>
            <a:r>
              <a:rPr lang="pt-BR" i="1" dirty="0"/>
              <a:t>SI</a:t>
            </a:r>
            <a:r>
              <a:rPr lang="pt-B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0588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</a:rPr>
              <a:t>Sistema de Informação </a:t>
            </a:r>
            <a:r>
              <a:rPr lang="pt-BR" sz="2200" dirty="0">
                <a:solidFill>
                  <a:srgbClr val="000090"/>
                </a:solidFill>
              </a:rPr>
              <a:t>[2/8]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Conceitos Básicos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955884-2A0D-439B-B842-EC5F072164CD}" type="slidenum">
              <a:rPr lang="pt-BR" smtClean="0"/>
              <a:pPr>
                <a:defRPr/>
              </a:pPr>
              <a:t>7</a:t>
            </a:fld>
            <a:endParaRPr lang="pt-BR"/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pt-BR" dirty="0"/>
              <a:t>“Conjunto ou disposição de </a:t>
            </a:r>
            <a:r>
              <a:rPr lang="pt-BR" b="1" dirty="0"/>
              <a:t>elementos</a:t>
            </a:r>
            <a:r>
              <a:rPr lang="pt-BR" dirty="0"/>
              <a:t>, organizado para </a:t>
            </a:r>
            <a:r>
              <a:rPr lang="pt-BR" b="1" dirty="0"/>
              <a:t>executar certo método,  procedimento ou controle ao processar informações</a:t>
            </a:r>
            <a:r>
              <a:rPr lang="pt-BR" dirty="0"/>
              <a:t>”</a:t>
            </a:r>
          </a:p>
          <a:p>
            <a:pPr marL="273050" lvl="1" indent="0" algn="r">
              <a:buNone/>
            </a:pPr>
            <a:r>
              <a:rPr lang="pt-BR" dirty="0"/>
              <a:t>Pressman</a:t>
            </a:r>
          </a:p>
        </p:txBody>
      </p:sp>
      <p:grpSp>
        <p:nvGrpSpPr>
          <p:cNvPr id="3" name="Grupo 2"/>
          <p:cNvGrpSpPr/>
          <p:nvPr/>
        </p:nvGrpSpPr>
        <p:grpSpPr>
          <a:xfrm>
            <a:off x="1676400" y="2743200"/>
            <a:ext cx="8763000" cy="3962400"/>
            <a:chOff x="152400" y="2743200"/>
            <a:chExt cx="8763000" cy="3962400"/>
          </a:xfrm>
        </p:grpSpPr>
        <p:pic>
          <p:nvPicPr>
            <p:cNvPr id="1029" name="Picture 5" descr="D:\Documentos\Imagens\_Aulas\SIBC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2099" y="2743200"/>
              <a:ext cx="5981701" cy="39624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AutoShape 148"/>
            <p:cNvSpPr>
              <a:spLocks noChangeArrowheads="1"/>
            </p:cNvSpPr>
            <p:nvPr/>
          </p:nvSpPr>
          <p:spPr bwMode="auto">
            <a:xfrm>
              <a:off x="7637462" y="4419600"/>
              <a:ext cx="1277938" cy="609600"/>
            </a:xfrm>
            <a:custGeom>
              <a:avLst/>
              <a:gdLst>
                <a:gd name="T0" fmla="*/ 7258050 w 21600"/>
                <a:gd name="T1" fmla="*/ 0 h 21600"/>
                <a:gd name="T2" fmla="*/ 0 w 21600"/>
                <a:gd name="T3" fmla="*/ 8602134 h 21600"/>
                <a:gd name="T4" fmla="*/ 7258050 w 21600"/>
                <a:gd name="T5" fmla="*/ 17204267 h 21600"/>
                <a:gd name="T6" fmla="*/ 9677399 w 21600"/>
                <a:gd name="T7" fmla="*/ 8602134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pt-BR">
                  <a:latin typeface="+mj-lt"/>
                </a:rPr>
                <a:t>Saída</a:t>
              </a:r>
            </a:p>
          </p:txBody>
        </p:sp>
        <p:sp>
          <p:nvSpPr>
            <p:cNvPr id="33" name="AutoShape 149"/>
            <p:cNvSpPr>
              <a:spLocks noChangeArrowheads="1"/>
            </p:cNvSpPr>
            <p:nvPr/>
          </p:nvSpPr>
          <p:spPr bwMode="auto">
            <a:xfrm>
              <a:off x="152400" y="4419600"/>
              <a:ext cx="1277938" cy="609600"/>
            </a:xfrm>
            <a:custGeom>
              <a:avLst/>
              <a:gdLst>
                <a:gd name="T0" fmla="*/ 7258050 w 21600"/>
                <a:gd name="T1" fmla="*/ 0 h 21600"/>
                <a:gd name="T2" fmla="*/ 0 w 21600"/>
                <a:gd name="T3" fmla="*/ 8602134 h 21600"/>
                <a:gd name="T4" fmla="*/ 7258050 w 21600"/>
                <a:gd name="T5" fmla="*/ 17204267 h 21600"/>
                <a:gd name="T6" fmla="*/ 9677399 w 21600"/>
                <a:gd name="T7" fmla="*/ 8602134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pt-BR">
                  <a:latin typeface="+mj-lt"/>
                </a:rPr>
                <a:t>Entrada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744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upo 53"/>
          <p:cNvGrpSpPr/>
          <p:nvPr/>
        </p:nvGrpSpPr>
        <p:grpSpPr>
          <a:xfrm>
            <a:off x="1676400" y="2743200"/>
            <a:ext cx="8763000" cy="3962400"/>
            <a:chOff x="152400" y="2743200"/>
            <a:chExt cx="8763000" cy="3962400"/>
          </a:xfrm>
        </p:grpSpPr>
        <p:pic>
          <p:nvPicPr>
            <p:cNvPr id="55" name="Picture 5" descr="D:\Documentos\Imagens\_Aulas\SIBC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2099" y="2743200"/>
              <a:ext cx="5981701" cy="39624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AutoShape 148"/>
            <p:cNvSpPr>
              <a:spLocks noChangeArrowheads="1"/>
            </p:cNvSpPr>
            <p:nvPr/>
          </p:nvSpPr>
          <p:spPr bwMode="auto">
            <a:xfrm>
              <a:off x="7637462" y="4419600"/>
              <a:ext cx="1277938" cy="609600"/>
            </a:xfrm>
            <a:custGeom>
              <a:avLst/>
              <a:gdLst>
                <a:gd name="T0" fmla="*/ 7258050 w 21600"/>
                <a:gd name="T1" fmla="*/ 0 h 21600"/>
                <a:gd name="T2" fmla="*/ 0 w 21600"/>
                <a:gd name="T3" fmla="*/ 8602134 h 21600"/>
                <a:gd name="T4" fmla="*/ 7258050 w 21600"/>
                <a:gd name="T5" fmla="*/ 17204267 h 21600"/>
                <a:gd name="T6" fmla="*/ 9677399 w 21600"/>
                <a:gd name="T7" fmla="*/ 8602134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pt-BR">
                  <a:latin typeface="+mj-lt"/>
                </a:rPr>
                <a:t>Saída</a:t>
              </a:r>
            </a:p>
          </p:txBody>
        </p:sp>
        <p:sp>
          <p:nvSpPr>
            <p:cNvPr id="57" name="AutoShape 149"/>
            <p:cNvSpPr>
              <a:spLocks noChangeArrowheads="1"/>
            </p:cNvSpPr>
            <p:nvPr/>
          </p:nvSpPr>
          <p:spPr bwMode="auto">
            <a:xfrm>
              <a:off x="152400" y="4419600"/>
              <a:ext cx="1277938" cy="609600"/>
            </a:xfrm>
            <a:custGeom>
              <a:avLst/>
              <a:gdLst>
                <a:gd name="T0" fmla="*/ 7258050 w 21600"/>
                <a:gd name="T1" fmla="*/ 0 h 21600"/>
                <a:gd name="T2" fmla="*/ 0 w 21600"/>
                <a:gd name="T3" fmla="*/ 8602134 h 21600"/>
                <a:gd name="T4" fmla="*/ 7258050 w 21600"/>
                <a:gd name="T5" fmla="*/ 17204267 h 21600"/>
                <a:gd name="T6" fmla="*/ 9677399 w 21600"/>
                <a:gd name="T7" fmla="*/ 8602134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pt-BR">
                  <a:latin typeface="+mj-lt"/>
                </a:rPr>
                <a:t>Entrada</a:t>
              </a: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</a:rPr>
              <a:t>Sistema de Informação </a:t>
            </a:r>
            <a:r>
              <a:rPr lang="pt-BR" sz="2200" dirty="0">
                <a:solidFill>
                  <a:srgbClr val="000090"/>
                </a:solidFill>
              </a:rPr>
              <a:t>[3/8]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Conceitos Básicos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955884-2A0D-439B-B842-EC5F072164CD}" type="slidenum">
              <a:rPr lang="pt-BR" smtClean="0"/>
              <a:pPr>
                <a:defRPr/>
              </a:pPr>
              <a:t>8</a:t>
            </a:fld>
            <a:endParaRPr lang="pt-BR"/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pt-BR"/>
              <a:t>Elementos:</a:t>
            </a:r>
          </a:p>
        </p:txBody>
      </p:sp>
      <p:sp>
        <p:nvSpPr>
          <p:cNvPr id="3" name="Texto explicativo retangular com cantos arredondados 2"/>
          <p:cNvSpPr/>
          <p:nvPr/>
        </p:nvSpPr>
        <p:spPr>
          <a:xfrm>
            <a:off x="6076950" y="1905000"/>
            <a:ext cx="4047331" cy="2173288"/>
          </a:xfrm>
          <a:prstGeom prst="wedgeRoundRectCallout">
            <a:avLst>
              <a:gd name="adj1" fmla="val -8477"/>
              <a:gd name="adj2" fmla="val 95783"/>
              <a:gd name="adj3" fmla="val 16667"/>
            </a:avLst>
          </a:prstGeom>
          <a:solidFill>
            <a:schemeClr val="bg2">
              <a:lumMod val="90000"/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u="sng" dirty="0">
                <a:solidFill>
                  <a:schemeClr val="tx1"/>
                </a:solidFill>
              </a:rPr>
              <a:t>Instruções</a:t>
            </a:r>
            <a:r>
              <a:rPr lang="pt-B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pt-BR" u="sng" dirty="0">
                <a:solidFill>
                  <a:schemeClr val="tx1"/>
                </a:solidFill>
              </a:rPr>
              <a:t>estruturas de dados</a:t>
            </a:r>
            <a:r>
              <a:rPr lang="pt-BR" dirty="0">
                <a:solidFill>
                  <a:schemeClr val="tx1"/>
                </a:solidFill>
              </a:rPr>
              <a:t> e</a:t>
            </a:r>
          </a:p>
          <a:p>
            <a:pPr algn="ctr"/>
            <a:r>
              <a:rPr lang="pt-BR" u="sng" dirty="0">
                <a:solidFill>
                  <a:schemeClr val="tx1"/>
                </a:solidFill>
              </a:rPr>
              <a:t>documentação</a:t>
            </a:r>
            <a:r>
              <a:rPr lang="pt-BR" dirty="0">
                <a:solidFill>
                  <a:schemeClr val="tx1"/>
                </a:solidFill>
              </a:rPr>
              <a:t> correlata que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servem para efetivar o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método, processo ou controle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lógico necessário.</a:t>
            </a:r>
          </a:p>
        </p:txBody>
      </p:sp>
    </p:spTree>
    <p:extLst>
      <p:ext uri="{BB962C8B-B14F-4D97-AF65-F5344CB8AC3E}">
        <p14:creationId xmlns:p14="http://schemas.microsoft.com/office/powerpoint/2010/main" val="366642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upo 53"/>
          <p:cNvGrpSpPr/>
          <p:nvPr/>
        </p:nvGrpSpPr>
        <p:grpSpPr>
          <a:xfrm>
            <a:off x="1676400" y="2743200"/>
            <a:ext cx="8763000" cy="3962400"/>
            <a:chOff x="152400" y="2743200"/>
            <a:chExt cx="8763000" cy="3962400"/>
          </a:xfrm>
        </p:grpSpPr>
        <p:pic>
          <p:nvPicPr>
            <p:cNvPr id="55" name="Picture 5" descr="D:\Documentos\Imagens\_Aulas\SIBC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2099" y="2743200"/>
              <a:ext cx="5981701" cy="39624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AutoShape 148"/>
            <p:cNvSpPr>
              <a:spLocks noChangeArrowheads="1"/>
            </p:cNvSpPr>
            <p:nvPr/>
          </p:nvSpPr>
          <p:spPr bwMode="auto">
            <a:xfrm>
              <a:off x="7637462" y="4419600"/>
              <a:ext cx="1277938" cy="609600"/>
            </a:xfrm>
            <a:custGeom>
              <a:avLst/>
              <a:gdLst>
                <a:gd name="T0" fmla="*/ 7258050 w 21600"/>
                <a:gd name="T1" fmla="*/ 0 h 21600"/>
                <a:gd name="T2" fmla="*/ 0 w 21600"/>
                <a:gd name="T3" fmla="*/ 8602134 h 21600"/>
                <a:gd name="T4" fmla="*/ 7258050 w 21600"/>
                <a:gd name="T5" fmla="*/ 17204267 h 21600"/>
                <a:gd name="T6" fmla="*/ 9677399 w 21600"/>
                <a:gd name="T7" fmla="*/ 8602134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pt-BR">
                  <a:latin typeface="+mj-lt"/>
                </a:rPr>
                <a:t>Saída</a:t>
              </a:r>
            </a:p>
          </p:txBody>
        </p:sp>
        <p:sp>
          <p:nvSpPr>
            <p:cNvPr id="57" name="AutoShape 149"/>
            <p:cNvSpPr>
              <a:spLocks noChangeArrowheads="1"/>
            </p:cNvSpPr>
            <p:nvPr/>
          </p:nvSpPr>
          <p:spPr bwMode="auto">
            <a:xfrm>
              <a:off x="152400" y="4419600"/>
              <a:ext cx="1277938" cy="609600"/>
            </a:xfrm>
            <a:custGeom>
              <a:avLst/>
              <a:gdLst>
                <a:gd name="T0" fmla="*/ 7258050 w 21600"/>
                <a:gd name="T1" fmla="*/ 0 h 21600"/>
                <a:gd name="T2" fmla="*/ 0 w 21600"/>
                <a:gd name="T3" fmla="*/ 8602134 h 21600"/>
                <a:gd name="T4" fmla="*/ 7258050 w 21600"/>
                <a:gd name="T5" fmla="*/ 17204267 h 21600"/>
                <a:gd name="T6" fmla="*/ 9677399 w 21600"/>
                <a:gd name="T7" fmla="*/ 8602134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r>
                <a:rPr lang="pt-BR">
                  <a:latin typeface="+mj-lt"/>
                </a:rPr>
                <a:t>Entrada</a:t>
              </a: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</a:rPr>
              <a:t>Sistema de Informação </a:t>
            </a:r>
            <a:r>
              <a:rPr lang="pt-BR" sz="2200" dirty="0">
                <a:solidFill>
                  <a:srgbClr val="000090"/>
                </a:solidFill>
              </a:rPr>
              <a:t>[4/8]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Conceitos Básicos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955884-2A0D-439B-B842-EC5F072164CD}" type="slidenum">
              <a:rPr lang="pt-BR" smtClean="0"/>
              <a:pPr>
                <a:defRPr/>
              </a:pPr>
              <a:t>9</a:t>
            </a:fld>
            <a:endParaRPr lang="pt-BR"/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pt-BR"/>
              <a:t>Elementos:</a:t>
            </a:r>
          </a:p>
        </p:txBody>
      </p:sp>
      <p:sp>
        <p:nvSpPr>
          <p:cNvPr id="3" name="Texto explicativo retangular com cantos arredondados 2"/>
          <p:cNvSpPr/>
          <p:nvPr/>
        </p:nvSpPr>
        <p:spPr>
          <a:xfrm>
            <a:off x="2819401" y="2210546"/>
            <a:ext cx="4047331" cy="2173288"/>
          </a:xfrm>
          <a:prstGeom prst="wedgeRoundRectCallout">
            <a:avLst>
              <a:gd name="adj1" fmla="val 58627"/>
              <a:gd name="adj2" fmla="val 32357"/>
              <a:gd name="adj3" fmla="val 16667"/>
            </a:avLst>
          </a:prstGeom>
          <a:solidFill>
            <a:schemeClr val="bg2">
              <a:lumMod val="90000"/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u="sng">
                <a:solidFill>
                  <a:schemeClr val="tx1"/>
                </a:solidFill>
              </a:rPr>
              <a:t>Dispositivos eletrônicos</a:t>
            </a:r>
            <a:r>
              <a:rPr lang="pt-BR">
                <a:solidFill>
                  <a:schemeClr val="tx1"/>
                </a:solidFill>
              </a:rPr>
              <a:t> que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fornecem capacidade ao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computador, e </a:t>
            </a:r>
            <a:r>
              <a:rPr lang="pt-BR" u="sng">
                <a:solidFill>
                  <a:schemeClr val="tx1"/>
                </a:solidFill>
              </a:rPr>
              <a:t>dispositivos</a:t>
            </a:r>
          </a:p>
          <a:p>
            <a:pPr algn="ctr"/>
            <a:r>
              <a:rPr lang="pt-BR" u="sng">
                <a:solidFill>
                  <a:schemeClr val="tx1"/>
                </a:solidFill>
              </a:rPr>
              <a:t>eletromecânicos</a:t>
            </a:r>
            <a:r>
              <a:rPr lang="pt-BR">
                <a:solidFill>
                  <a:schemeClr val="tx1"/>
                </a:solidFill>
              </a:rPr>
              <a:t> que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oferecem funções ao mundo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externo.</a:t>
            </a:r>
          </a:p>
        </p:txBody>
      </p:sp>
    </p:spTree>
    <p:extLst>
      <p:ext uri="{BB962C8B-B14F-4D97-AF65-F5344CB8AC3E}">
        <p14:creationId xmlns:p14="http://schemas.microsoft.com/office/powerpoint/2010/main" val="397570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la4">
  <a:themeElements>
    <a:clrScheme name="Brilho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Escritório Clássico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rilh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ula7" id="{6495CCE2-A051-AF49-8F39-A2E1DA8EC944}" vid="{60558F6E-153E-0742-8CA1-1D26D94B5260}"/>
    </a:ext>
  </a:ext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05D3F45934D184A8DC9B5335D02D6FC" ma:contentTypeVersion="0" ma:contentTypeDescription="Crie um novo documento." ma:contentTypeScope="" ma:versionID="16fd97b342df1545c72581a6abdb554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8d2d35cd79d80d3b38601b74d693a05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CD86F13-D377-4C83-AF1F-DA0FF83560BA}"/>
</file>

<file path=customXml/itemProps2.xml><?xml version="1.0" encoding="utf-8"?>
<ds:datastoreItem xmlns:ds="http://schemas.openxmlformats.org/officeDocument/2006/customXml" ds:itemID="{C8A80B5C-6F88-4A93-B70B-A5A349BA3B33}"/>
</file>

<file path=customXml/itemProps3.xml><?xml version="1.0" encoding="utf-8"?>
<ds:datastoreItem xmlns:ds="http://schemas.openxmlformats.org/officeDocument/2006/customXml" ds:itemID="{CAABCF66-9645-4959-BCE1-4D733CC43623}"/>
</file>

<file path=docProps/app.xml><?xml version="1.0" encoding="utf-8"?>
<Properties xmlns="http://schemas.openxmlformats.org/officeDocument/2006/extended-properties" xmlns:vt="http://schemas.openxmlformats.org/officeDocument/2006/docPropsVTypes">
  <Template>Aula7</Template>
  <TotalTime>13670</TotalTime>
  <Words>1978</Words>
  <Application>Microsoft Office PowerPoint</Application>
  <PresentationFormat>Widescreen</PresentationFormat>
  <Paragraphs>394</Paragraphs>
  <Slides>43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43</vt:i4>
      </vt:variant>
    </vt:vector>
  </HeadingPairs>
  <TitlesOfParts>
    <vt:vector size="48" baseType="lpstr">
      <vt:lpstr>Arial</vt:lpstr>
      <vt:lpstr>Matura MT Script Capitals</vt:lpstr>
      <vt:lpstr>Times New Roman</vt:lpstr>
      <vt:lpstr>Wingdings</vt:lpstr>
      <vt:lpstr>Aula4</vt:lpstr>
      <vt:lpstr>Engenharia de Software I</vt:lpstr>
      <vt:lpstr>Bibliografia</vt:lpstr>
      <vt:lpstr>Tópicos</vt:lpstr>
      <vt:lpstr>Software</vt:lpstr>
      <vt:lpstr>Software Definição</vt:lpstr>
      <vt:lpstr>SI Sistema de Informação [1/8]</vt:lpstr>
      <vt:lpstr>SI Sistema de Informação [2/8]</vt:lpstr>
      <vt:lpstr>SI Sistema de Informação [3/8]</vt:lpstr>
      <vt:lpstr>SI Sistema de Informação [4/8]</vt:lpstr>
      <vt:lpstr>SI Sistema de Informação [5/8]</vt:lpstr>
      <vt:lpstr>SI Sistema de Informação [6/8]</vt:lpstr>
      <vt:lpstr>SI Sistema de Informação [7/8]</vt:lpstr>
      <vt:lpstr>SI Sistema de Informação [8/8]</vt:lpstr>
      <vt:lpstr>Engenharia de Sistemas de Computador Definição</vt:lpstr>
      <vt:lpstr>Engenharia de Sistemas de Computador Engenharias em um SI</vt:lpstr>
      <vt:lpstr>Software</vt:lpstr>
      <vt:lpstr>Software Características – Hardware x Software</vt:lpstr>
      <vt:lpstr>Software Aplicações [1/3]</vt:lpstr>
      <vt:lpstr>Software Aplicações [2/3]</vt:lpstr>
      <vt:lpstr>Software Aplicações [3/3]</vt:lpstr>
      <vt:lpstr>Evolução do Software [1/3]</vt:lpstr>
      <vt:lpstr>Evolução do Software [2/3]</vt:lpstr>
      <vt:lpstr>Evolução do Software [3/3]</vt:lpstr>
      <vt:lpstr>Crise do Software [1/3]</vt:lpstr>
      <vt:lpstr>Crise do Software [2/3]</vt:lpstr>
      <vt:lpstr>Crise do Software Problemas [1/2]</vt:lpstr>
      <vt:lpstr>Crise do Software Problemas [2/2]</vt:lpstr>
      <vt:lpstr>Crise do Software Causas dos Problemas [1/2]</vt:lpstr>
      <vt:lpstr>Crise do Software Causas dos Problemas [2/2]</vt:lpstr>
      <vt:lpstr>Crise do Software</vt:lpstr>
      <vt:lpstr>Crise do Software Mitos do Software</vt:lpstr>
      <vt:lpstr>Mitos do Software Administrativo</vt:lpstr>
      <vt:lpstr>Mitos do Software Relacionado ao Cliente</vt:lpstr>
      <vt:lpstr>Mitos do Software Relacionado ao Profissional</vt:lpstr>
      <vt:lpstr>Falhas Famosas de Softwares [1/4] Tratamento mortal de Cancêr (2000)</vt:lpstr>
      <vt:lpstr>Falhas Famosas de Softwares [2/4] EDS derruba centro de suporte a crianças (2004)</vt:lpstr>
      <vt:lpstr>Falhas Famosas de Softwares [3/4] Desatre no FBI (2005)</vt:lpstr>
      <vt:lpstr>Falhas Famosas de Softwares [4/3] Mais recente</vt:lpstr>
      <vt:lpstr>Resposta à Crise do Software</vt:lpstr>
      <vt:lpstr>Engenharia de Software Definições</vt:lpstr>
      <vt:lpstr>Engenharia de Software Objetivo</vt:lpstr>
      <vt:lpstr>Engenharia de Software Etapas do Ciclo de vida do software</vt:lpstr>
      <vt:lpstr>Engenharia de Software Camadas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Engenharia de Software I</dc:title>
  <dc:subject/>
  <dc:creator>Álvaro d'Arce</dc:creator>
  <cp:keywords/>
  <dc:description/>
  <cp:lastModifiedBy>MARCELO BUSCIOLI TENORIO</cp:lastModifiedBy>
  <cp:revision>1313</cp:revision>
  <cp:lastPrinted>1998-08-22T21:39:12Z</cp:lastPrinted>
  <dcterms:created xsi:type="dcterms:W3CDTF">1998-06-10T20:08:40Z</dcterms:created>
  <dcterms:modified xsi:type="dcterms:W3CDTF">2022-07-04T22:32:44Z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0x010100105D3F45934D184A8DC9B5335D02D6FC</vt:lpwstr>
  </property>
</Properties>
</file>